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1005" r:id="rId2"/>
    <p:sldId id="492" r:id="rId3"/>
    <p:sldId id="1006" r:id="rId4"/>
    <p:sldId id="682" r:id="rId5"/>
    <p:sldId id="692" r:id="rId6"/>
    <p:sldId id="691" r:id="rId7"/>
    <p:sldId id="1015" r:id="rId8"/>
    <p:sldId id="1016" r:id="rId9"/>
    <p:sldId id="1018" r:id="rId10"/>
    <p:sldId id="693" r:id="rId11"/>
    <p:sldId id="1031" r:id="rId12"/>
    <p:sldId id="987" r:id="rId13"/>
    <p:sldId id="1023" r:id="rId14"/>
    <p:sldId id="1022" r:id="rId15"/>
    <p:sldId id="1089" r:id="rId16"/>
    <p:sldId id="1027" r:id="rId17"/>
    <p:sldId id="1046" r:id="rId18"/>
    <p:sldId id="1094" r:id="rId19"/>
    <p:sldId id="1090" r:id="rId20"/>
    <p:sldId id="1095" r:id="rId21"/>
    <p:sldId id="990" r:id="rId22"/>
    <p:sldId id="1012" r:id="rId23"/>
    <p:sldId id="1101" r:id="rId24"/>
    <p:sldId id="1091" r:id="rId25"/>
    <p:sldId id="1049" r:id="rId26"/>
    <p:sldId id="1092" r:id="rId27"/>
    <p:sldId id="1043" r:id="rId28"/>
    <p:sldId id="1102" r:id="rId29"/>
    <p:sldId id="1103" r:id="rId30"/>
    <p:sldId id="988" r:id="rId31"/>
    <p:sldId id="1061" r:id="rId32"/>
    <p:sldId id="1064" r:id="rId33"/>
    <p:sldId id="1096" r:id="rId34"/>
    <p:sldId id="1105" r:id="rId35"/>
    <p:sldId id="1104" r:id="rId36"/>
    <p:sldId id="1098" r:id="rId37"/>
    <p:sldId id="1099" r:id="rId38"/>
    <p:sldId id="1100" r:id="rId39"/>
    <p:sldId id="1093" r:id="rId40"/>
    <p:sldId id="256" r:id="rId41"/>
    <p:sldId id="614" r:id="rId42"/>
    <p:sldId id="493" r:id="rId43"/>
    <p:sldId id="4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46BBAD5-D596-4DAF-BC07-5706C77C1DD5}">
          <p14:sldIdLst>
            <p14:sldId id="1005"/>
            <p14:sldId id="492"/>
            <p14:sldId id="1006"/>
          </p14:sldIdLst>
        </p14:section>
        <p14:section name="App Monitoring" id="{0D33FEBF-8608-4379-BAA8-F0CC986D0BD2}">
          <p14:sldIdLst>
            <p14:sldId id="682"/>
            <p14:sldId id="692"/>
            <p14:sldId id="691"/>
            <p14:sldId id="1015"/>
            <p14:sldId id="1016"/>
            <p14:sldId id="1018"/>
            <p14:sldId id="693"/>
            <p14:sldId id="1031"/>
          </p14:sldIdLst>
        </p14:section>
        <p14:section name="Prometheus" id="{53BE4A65-E6DB-490D-BD5A-89CC28E058B2}">
          <p14:sldIdLst>
            <p14:sldId id="987"/>
            <p14:sldId id="1023"/>
            <p14:sldId id="1022"/>
            <p14:sldId id="1089"/>
            <p14:sldId id="1027"/>
            <p14:sldId id="1046"/>
            <p14:sldId id="1094"/>
            <p14:sldId id="1090"/>
            <p14:sldId id="1095"/>
            <p14:sldId id="990"/>
            <p14:sldId id="1012"/>
            <p14:sldId id="1101"/>
          </p14:sldIdLst>
        </p14:section>
        <p14:section name="Alerting" id="{EF64613C-7D18-461B-8E0F-B5411C56CFC2}">
          <p14:sldIdLst>
            <p14:sldId id="1091"/>
            <p14:sldId id="1049"/>
            <p14:sldId id="1092"/>
            <p14:sldId id="1043"/>
            <p14:sldId id="1102"/>
            <p14:sldId id="1103"/>
          </p14:sldIdLst>
        </p14:section>
        <p14:section name="Grafana" id="{5B3E573A-F593-47A4-A5D9-F1F5A70B21D9}">
          <p14:sldIdLst>
            <p14:sldId id="988"/>
            <p14:sldId id="1061"/>
            <p14:sldId id="1064"/>
            <p14:sldId id="1096"/>
            <p14:sldId id="1105"/>
            <p14:sldId id="1104"/>
          </p14:sldIdLst>
        </p14:section>
        <p14:section name="Elastic Stack" id="{72B224B7-8013-421C-A4DB-267E8EE95EBE}">
          <p14:sldIdLst>
            <p14:sldId id="1098"/>
            <p14:sldId id="1099"/>
            <p14:sldId id="1100"/>
          </p14:sldIdLst>
        </p14:section>
        <p14:section name="Conclusion" id="{966FCAE4-8CE0-4899-A1B3-1E6E59CE7934}">
          <p14:sldIdLst>
            <p14:sldId id="1093"/>
            <p14:sldId id="256"/>
            <p14:sldId id="614"/>
            <p14:sldId id="493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5214" autoAdjust="0"/>
  </p:normalViewPr>
  <p:slideViewPr>
    <p:cSldViewPr showGuides="1">
      <p:cViewPr varScale="1">
        <p:scale>
          <a:sx n="78" d="100"/>
          <a:sy n="78" d="100"/>
        </p:scale>
        <p:origin x="682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24.3.2024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24-Mar-24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E8A7737-BD20-41FC-830A-1F266ECF1B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1109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E799E-74BB-4BC5-94DA-716438FE3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0761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6103B2B-7D5F-4CF8-9E16-5C77B6CD39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0055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40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1593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">
  <p:cSld name="1_Presentation 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/>
          <p:nvPr/>
        </p:nvSpPr>
        <p:spPr>
          <a:xfrm>
            <a:off x="-26274" y="6781801"/>
            <a:ext cx="12218275" cy="180611"/>
          </a:xfrm>
          <a:prstGeom prst="rect">
            <a:avLst/>
          </a:prstGeom>
          <a:solidFill>
            <a:srgbClr val="50A9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0"/>
          <p:cNvSpPr txBox="1">
            <a:spLocks noGrp="1"/>
          </p:cNvSpPr>
          <p:nvPr>
            <p:ph type="body" idx="1"/>
          </p:nvPr>
        </p:nvSpPr>
        <p:spPr>
          <a:xfrm>
            <a:off x="8675530" y="6183842"/>
            <a:ext cx="2951518" cy="36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spAutoFit/>
          </a:bodyPr>
          <a:lstStyle>
            <a:lvl1pPr marL="457200" lvl="0" indent="-2286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808C"/>
              </a:buClr>
              <a:buSzPts val="1798"/>
              <a:buNone/>
              <a:defRPr sz="1798" b="1">
                <a:solidFill>
                  <a:srgbClr val="3880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50"/>
          <p:cNvSpPr txBox="1">
            <a:spLocks noGrp="1"/>
          </p:cNvSpPr>
          <p:nvPr>
            <p:ph type="body" idx="2"/>
          </p:nvPr>
        </p:nvSpPr>
        <p:spPr>
          <a:xfrm>
            <a:off x="8675530" y="5801048"/>
            <a:ext cx="2951518" cy="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spAutoFit/>
          </a:bodyPr>
          <a:lstStyle>
            <a:lvl1pPr marL="457200" lvl="0" indent="-2286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737E"/>
              </a:buClr>
              <a:buSzPts val="1998"/>
              <a:buNone/>
              <a:defRPr sz="1998" b="1">
                <a:solidFill>
                  <a:srgbClr val="3273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50" descr="SoftUni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1252" y="5958860"/>
            <a:ext cx="1813328" cy="62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662" y="6010243"/>
            <a:ext cx="1859925" cy="52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0" descr="A picture containing circuit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548" y="5995518"/>
            <a:ext cx="1670265" cy="5537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0"/>
          <p:cNvSpPr txBox="1">
            <a:spLocks noGrp="1"/>
          </p:cNvSpPr>
          <p:nvPr>
            <p:ph type="body" idx="3"/>
          </p:nvPr>
        </p:nvSpPr>
        <p:spPr>
          <a:xfrm>
            <a:off x="661744" y="5424786"/>
            <a:ext cx="3705613" cy="46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2737E"/>
              </a:buClr>
              <a:buSzPts val="2398"/>
              <a:buNone/>
              <a:defRPr sz="2398" b="1">
                <a:solidFill>
                  <a:srgbClr val="3273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body" idx="4"/>
          </p:nvPr>
        </p:nvSpPr>
        <p:spPr>
          <a:xfrm>
            <a:off x="661744" y="4931531"/>
            <a:ext cx="3705613" cy="52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F6B75"/>
              </a:buClr>
              <a:buSzPts val="2798"/>
              <a:buNone/>
              <a:defRPr sz="2798" b="1">
                <a:solidFill>
                  <a:srgbClr val="2F6B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50"/>
          <p:cNvSpPr>
            <a:spLocks noGrp="1"/>
          </p:cNvSpPr>
          <p:nvPr>
            <p:ph type="pic" idx="5"/>
          </p:nvPr>
        </p:nvSpPr>
        <p:spPr>
          <a:xfrm>
            <a:off x="3424709" y="2710068"/>
            <a:ext cx="5439372" cy="2087085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50"/>
          <p:cNvSpPr txBox="1">
            <a:spLocks noGrp="1"/>
          </p:cNvSpPr>
          <p:nvPr>
            <p:ph type="subTitle" idx="6"/>
          </p:nvPr>
        </p:nvSpPr>
        <p:spPr>
          <a:xfrm>
            <a:off x="661745" y="1308887"/>
            <a:ext cx="10965303" cy="12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2F6B75"/>
              </a:buClr>
              <a:buSzPts val="3598"/>
              <a:buNone/>
              <a:defRPr sz="3598">
                <a:solidFill>
                  <a:srgbClr val="2F6B75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0"/>
          <p:cNvSpPr txBox="1">
            <a:spLocks noGrp="1"/>
          </p:cNvSpPr>
          <p:nvPr>
            <p:ph type="title"/>
          </p:nvPr>
        </p:nvSpPr>
        <p:spPr>
          <a:xfrm>
            <a:off x="661745" y="254857"/>
            <a:ext cx="10965303" cy="9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8808C"/>
              </a:buClr>
              <a:buSzPts val="5400"/>
              <a:buFont typeface="Calibri"/>
              <a:buNone/>
              <a:defRPr sz="5400">
                <a:solidFill>
                  <a:srgbClr val="3880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458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1"/>
          <p:cNvSpPr txBox="1">
            <a:spLocks noGrp="1"/>
          </p:cNvSpPr>
          <p:nvPr>
            <p:ph type="sldNum" idx="12"/>
          </p:nvPr>
        </p:nvSpPr>
        <p:spPr>
          <a:xfrm>
            <a:off x="11756091" y="6507000"/>
            <a:ext cx="36751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Google Shape;27;p51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1"/>
          <p:cNvSpPr txBox="1">
            <a:spLocks noGrp="1"/>
          </p:cNvSpPr>
          <p:nvPr>
            <p:ph type="body" idx="1"/>
          </p:nvPr>
        </p:nvSpPr>
        <p:spPr>
          <a:xfrm>
            <a:off x="196766" y="1314451"/>
            <a:ext cx="11820867" cy="535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Calibri"/>
              <a:buAutoNum type="arabicPeriod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" name="Google Shape;2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1649" y="198529"/>
            <a:ext cx="1935985" cy="68709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1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795040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5254" y="1476082"/>
            <a:ext cx="1445253" cy="193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52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Slide">
  <p:cSld name="1_Section 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2"/>
          <p:cNvSpPr txBox="1">
            <a:spLocks noGrp="1"/>
          </p:cNvSpPr>
          <p:nvPr>
            <p:ph type="body" idx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marL="457200" lvl="0" indent="-22860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38808C"/>
              </a:buClr>
              <a:buSzPts val="3998"/>
              <a:buNone/>
              <a:defRPr sz="3998" b="0">
                <a:solidFill>
                  <a:srgbClr val="3880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2"/>
          <p:cNvSpPr txBox="1">
            <a:spLocks noGrp="1"/>
          </p:cNvSpPr>
          <p:nvPr>
            <p:ph type="title"/>
          </p:nvPr>
        </p:nvSpPr>
        <p:spPr>
          <a:xfrm>
            <a:off x="615109" y="4725144"/>
            <a:ext cx="10961783" cy="78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2737E"/>
              </a:buClr>
              <a:buSzPts val="5396"/>
              <a:buFont typeface="Calibri"/>
              <a:buNone/>
              <a:defRPr sz="5396">
                <a:solidFill>
                  <a:srgbClr val="32737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675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Example">
  <p:cSld name="1_Important Examp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4"/>
          <p:cNvSpPr txBox="1">
            <a:spLocks noGrp="1"/>
          </p:cNvSpPr>
          <p:nvPr>
            <p:ph type="sldNum" idx="12"/>
          </p:nvPr>
        </p:nvSpPr>
        <p:spPr>
          <a:xfrm>
            <a:off x="11756091" y="6507000"/>
            <a:ext cx="36751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4" name="Google Shape;44;p54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54" descr="E:\002-KIMS BUSINESS\007-02-Fullslidesppt-Contents\20161228\02-edu\bulb-item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027" y="3314704"/>
            <a:ext cx="1260665" cy="27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4"/>
          <p:cNvSpPr txBox="1">
            <a:spLocks noGrp="1"/>
          </p:cNvSpPr>
          <p:nvPr>
            <p:ph type="body" idx="1"/>
          </p:nvPr>
        </p:nvSpPr>
        <p:spPr>
          <a:xfrm>
            <a:off x="1846422" y="1121144"/>
            <a:ext cx="10148815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" name="Google Shape;47;p54" descr="A picture containing circuit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834" y="198529"/>
            <a:ext cx="2072480" cy="68709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4"/>
          <p:cNvSpPr txBox="1">
            <a:spLocks noGrp="1"/>
          </p:cNvSpPr>
          <p:nvPr>
            <p:ph type="title"/>
          </p:nvPr>
        </p:nvSpPr>
        <p:spPr>
          <a:xfrm>
            <a:off x="1296956" y="100750"/>
            <a:ext cx="854443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8808C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55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">
  <p:cSld name="Demo Slid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/>
          <p:nvPr/>
        </p:nvSpPr>
        <p:spPr>
          <a:xfrm>
            <a:off x="831000" y="1091473"/>
            <a:ext cx="3552529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5"/>
          <p:cNvSpPr txBox="1">
            <a:spLocks noGrp="1"/>
          </p:cNvSpPr>
          <p:nvPr>
            <p:ph type="subTitle" idx="1"/>
          </p:nvPr>
        </p:nvSpPr>
        <p:spPr>
          <a:xfrm>
            <a:off x="4833806" y="3338387"/>
            <a:ext cx="6880282" cy="76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38808C"/>
              </a:buClr>
              <a:buSzPts val="3998"/>
              <a:buNone/>
              <a:defRPr sz="3998" b="0">
                <a:solidFill>
                  <a:srgbClr val="38808C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title"/>
          </p:nvPr>
        </p:nvSpPr>
        <p:spPr>
          <a:xfrm>
            <a:off x="4833806" y="1471049"/>
            <a:ext cx="6880282" cy="175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2737E"/>
              </a:buClr>
              <a:buSzPts val="5396"/>
              <a:buFont typeface="Calibri"/>
              <a:buNone/>
              <a:defRPr sz="5396">
                <a:solidFill>
                  <a:srgbClr val="32737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7261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ortant Concept">
  <p:cSld name="1_Important Concep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>
            <a:spLocks noGrp="1"/>
          </p:cNvSpPr>
          <p:nvPr>
            <p:ph type="sldNum" idx="12"/>
          </p:nvPr>
        </p:nvSpPr>
        <p:spPr>
          <a:xfrm>
            <a:off x="11756091" y="6507000"/>
            <a:ext cx="36751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Google Shape;45;p51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51" descr="E:\002-KIMS BUSINESS\007-02-Fullslidesppt-Contents\20161228\02-edu\bulb-item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1"/>
          <p:cNvSpPr txBox="1">
            <a:spLocks noGrp="1"/>
          </p:cNvSpPr>
          <p:nvPr>
            <p:ph type="body" idx="1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51" descr="A picture containing circuit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834" y="198529"/>
            <a:ext cx="2072480" cy="68709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1"/>
          <p:cNvSpPr txBox="1">
            <a:spLocks noGrp="1"/>
          </p:cNvSpPr>
          <p:nvPr>
            <p:ph type="title"/>
          </p:nvPr>
        </p:nvSpPr>
        <p:spPr>
          <a:xfrm>
            <a:off x="1296956" y="100750"/>
            <a:ext cx="8544435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8808C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407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>
            <a:spLocks noGrp="1"/>
          </p:cNvSpPr>
          <p:nvPr>
            <p:ph type="sldNum" idx="12"/>
          </p:nvPr>
        </p:nvSpPr>
        <p:spPr>
          <a:xfrm>
            <a:off x="11756091" y="6507000"/>
            <a:ext cx="36751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Google Shape;52;p52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56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2"/>
          <p:cNvSpPr/>
          <p:nvPr/>
        </p:nvSpPr>
        <p:spPr>
          <a:xfrm>
            <a:off x="1" y="0"/>
            <a:ext cx="12192000" cy="1095376"/>
          </a:xfrm>
          <a:prstGeom prst="rect">
            <a:avLst/>
          </a:prstGeom>
          <a:solidFill>
            <a:srgbClr val="4193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1649" y="198529"/>
            <a:ext cx="1935985" cy="68709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2"/>
          <p:cNvSpPr txBox="1">
            <a:spLocks noGrp="1"/>
          </p:cNvSpPr>
          <p:nvPr>
            <p:ph type="title"/>
          </p:nvPr>
        </p:nvSpPr>
        <p:spPr>
          <a:xfrm>
            <a:off x="190405" y="100750"/>
            <a:ext cx="9795040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9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1_Blank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4"/>
          <p:cNvSpPr txBox="1">
            <a:spLocks noGrp="1"/>
          </p:cNvSpPr>
          <p:nvPr>
            <p:ph type="sldNum" idx="12"/>
          </p:nvPr>
        </p:nvSpPr>
        <p:spPr>
          <a:xfrm>
            <a:off x="11756091" y="6507000"/>
            <a:ext cx="36751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Google Shape;62;p54"/>
          <p:cNvSpPr txBox="1">
            <a:spLocks noGrp="1"/>
          </p:cNvSpPr>
          <p:nvPr>
            <p:ph type="title"/>
          </p:nvPr>
        </p:nvSpPr>
        <p:spPr>
          <a:xfrm>
            <a:off x="142913" y="100750"/>
            <a:ext cx="11899823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8808C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329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83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9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90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26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E6043572-A453-48C4-AFDD-4E8F4E6B7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6091" y="6507000"/>
            <a:ext cx="367510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FE590B68-01A2-42BB-903F-30E375DCA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913" y="100750"/>
            <a:ext cx="11899823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8890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022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074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15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3"/>
            <a:ext cx="3552529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4833806" y="3338387"/>
            <a:ext cx="6880282" cy="768084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latinLnBrk="0">
              <a:buNone/>
              <a:defRPr lang="en-US" sz="3998" b="0" baseline="0" noProof="0" dirty="0">
                <a:solidFill>
                  <a:srgbClr val="38808C"/>
                </a:solidFill>
                <a:cs typeface="Arial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4833806" y="1471049"/>
            <a:ext cx="6880282" cy="175433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marL="0" indent="0" algn="ctr" latinLnBrk="0">
              <a:buNone/>
              <a:defRPr lang="en-US" altLang="ko-KR" sz="5396" baseline="0" noProof="0" dirty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12029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36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E6043572-A453-48C4-AFDD-4E8F4E6B7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6091" y="6507000"/>
            <a:ext cx="367510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FE590B68-01A2-42BB-903F-30E375DCA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913" y="100750"/>
            <a:ext cx="11899823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729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66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01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7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865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95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3"/>
            <a:ext cx="3552529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4833806" y="3338387"/>
            <a:ext cx="6880282" cy="768084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latinLnBrk="0">
              <a:buNone/>
              <a:defRPr lang="en-US" sz="3998" b="0" baseline="0" noProof="0" dirty="0">
                <a:solidFill>
                  <a:srgbClr val="38808C"/>
                </a:solidFill>
                <a:cs typeface="Arial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4833806" y="1471049"/>
            <a:ext cx="6880282" cy="175433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marL="0" indent="0" algn="ctr" latinLnBrk="0">
              <a:buNone/>
              <a:defRPr lang="en-US" altLang="ko-KR" sz="5396" baseline="0" noProof="0" dirty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30808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01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3"/>
            <a:ext cx="3552529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4833806" y="3338387"/>
            <a:ext cx="6880282" cy="768084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latinLnBrk="0">
              <a:buNone/>
              <a:defRPr lang="en-US" sz="3998" b="0" baseline="0" noProof="0" dirty="0">
                <a:solidFill>
                  <a:srgbClr val="38808C"/>
                </a:solidFill>
                <a:cs typeface="Arial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4833806" y="1471049"/>
            <a:ext cx="6880282" cy="175433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marL="0" indent="0" algn="ctr" latinLnBrk="0">
              <a:buNone/>
              <a:defRPr lang="en-US" altLang="ko-KR" sz="5396" baseline="0" noProof="0" dirty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68440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95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03/24/2024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36558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  <p:sldLayoutId id="2147483693" r:id="rId14"/>
    <p:sldLayoutId id="2147483694" r:id="rId15"/>
    <p:sldLayoutId id="2147483696" r:id="rId16"/>
    <p:sldLayoutId id="2147483697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7" r:id="rId35"/>
    <p:sldLayoutId id="2147483718" r:id="rId36"/>
    <p:sldLayoutId id="2147483719" r:id="rId37"/>
    <p:sldLayoutId id="2147483720" r:id="rId38"/>
    <p:sldLayoutId id="2147483721" r:id="rId39"/>
    <p:sldLayoutId id="2147483722" r:id="rId40"/>
    <p:sldLayoutId id="2147483725" r:id="rId4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newrelic.com/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www.datadogh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www.nagios.org/" TargetMode="External"/><Relationship Id="rId4" Type="http://schemas.openxmlformats.org/officeDocument/2006/relationships/hyperlink" Target="https://www.instana.com/" TargetMode="External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metheus.demo.do.prometheus.io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softuni.org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lertmanager.demo.do.prometheus.io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grafana.org/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hyperlink" Target="https://indeavr.com/careers/" TargetMode="External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" Type="http://schemas.openxmlformats.org/officeDocument/2006/relationships/hyperlink" Target="https://en.superhosting.bg/" TargetMode="External"/><Relationship Id="rId21" Type="http://schemas.openxmlformats.org/officeDocument/2006/relationships/hyperlink" Target="https://www.postbank.bg/" TargetMode="External"/><Relationship Id="rId7" Type="http://schemas.openxmlformats.org/officeDocument/2006/relationships/hyperlink" Target="https://bg.coca-colahellenic.com/bg/working-with-us" TargetMode="External"/><Relationship Id="rId12" Type="http://schemas.openxmlformats.org/officeDocument/2006/relationships/image" Target="../media/image78.png"/><Relationship Id="rId17" Type="http://schemas.openxmlformats.org/officeDocument/2006/relationships/hyperlink" Target="https://dxc.com/us/en" TargetMode="External"/><Relationship Id="rId25" Type="http://schemas.openxmlformats.org/officeDocument/2006/relationships/hyperlink" Target="https://ambitioned.com/about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hyperlink" Target="https://smartit.bg/" TargetMode="External"/><Relationship Id="rId24" Type="http://schemas.openxmlformats.org/officeDocument/2006/relationships/image" Target="../media/image84.png"/><Relationship Id="rId5" Type="http://schemas.openxmlformats.org/officeDocument/2006/relationships/hyperlink" Target="https://www.softwaregroup.com/" TargetMode="External"/><Relationship Id="rId15" Type="http://schemas.openxmlformats.org/officeDocument/2006/relationships/hyperlink" Target="https://www.draftkings.com/" TargetMode="External"/><Relationship Id="rId23" Type="http://schemas.openxmlformats.org/officeDocument/2006/relationships/hyperlink" Target="https://www.vivacom.bg/bg/residential/za-nas/za-kompanijata/koi-sme-nie" TargetMode="External"/><Relationship Id="rId10" Type="http://schemas.openxmlformats.org/officeDocument/2006/relationships/image" Target="../media/image77.png"/><Relationship Id="rId19" Type="http://schemas.openxmlformats.org/officeDocument/2006/relationships/hyperlink" Target="https://www.pharvision.ai/careers" TargetMode="External"/><Relationship Id="rId4" Type="http://schemas.openxmlformats.org/officeDocument/2006/relationships/image" Target="../media/image74.png"/><Relationship Id="rId9" Type="http://schemas.openxmlformats.org/officeDocument/2006/relationships/hyperlink" Target="https://createx.bg/" TargetMode="External"/><Relationship Id="rId14" Type="http://schemas.openxmlformats.org/officeDocument/2006/relationships/image" Target="../media/image79.png"/><Relationship Id="rId22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hyperlink" Target="https://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674859" y="6189709"/>
            <a:ext cx="2950749" cy="351497"/>
          </a:xfrm>
        </p:spPr>
        <p:txBody>
          <a:bodyPr/>
          <a:lstStyle/>
          <a:p>
            <a:pPr marL="0" indent="0">
              <a:buSzPts val="1900"/>
            </a:pPr>
            <a:r>
              <a:rPr lang="en-US" dirty="0"/>
              <a:t>Software University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674859" y="5807428"/>
            <a:ext cx="2950749" cy="38278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561000" y="5360940"/>
            <a:ext cx="3704648" cy="444793"/>
          </a:xfrm>
        </p:spPr>
        <p:txBody>
          <a:bodyPr/>
          <a:lstStyle/>
          <a:p>
            <a:r>
              <a:rPr lang="nl-NL" dirty="0"/>
              <a:t>SoftUni Team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561000" y="4869000"/>
            <a:ext cx="3704648" cy="506796"/>
          </a:xfrm>
        </p:spPr>
        <p:txBody>
          <a:bodyPr/>
          <a:lstStyle/>
          <a:p>
            <a:r>
              <a:rPr lang="nl-NL" dirty="0"/>
              <a:t>Technical Trainers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3577" y="1268761"/>
            <a:ext cx="10961687" cy="1217613"/>
          </a:xfrm>
        </p:spPr>
        <p:txBody>
          <a:bodyPr>
            <a:normAutofit/>
          </a:bodyPr>
          <a:lstStyle/>
          <a:p>
            <a:r>
              <a:rPr lang="en-US" dirty="0"/>
              <a:t>App Monitoring Metrics and Data, Types, Prometheus Tool, Alerting, </a:t>
            </a:r>
            <a:r>
              <a:rPr lang="en-US" noProof="1"/>
              <a:t>Alertmanager</a:t>
            </a:r>
            <a:r>
              <a:rPr lang="en-US" dirty="0"/>
              <a:t>, Visualization, Grafana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3161" y="254857"/>
            <a:ext cx="10962447" cy="953212"/>
          </a:xfrm>
        </p:spPr>
        <p:txBody>
          <a:bodyPr>
            <a:normAutofit/>
          </a:bodyPr>
          <a:lstStyle/>
          <a:p>
            <a:r>
              <a:rPr lang="en-US"/>
              <a:t>App Monitoring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D3C342-59C7-4F6F-A2FB-D29C88BE7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00" y="2827714"/>
            <a:ext cx="2567824" cy="20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A05C0-5F49-4FA1-A244-0AFBAC768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86FBA-6948-4732-A685-5F75A1860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30091" cy="5561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App monitoring data is often collected </a:t>
            </a:r>
            <a:br>
              <a:rPr lang="en-US" sz="3200" dirty="0"/>
            </a:br>
            <a:r>
              <a:rPr lang="en-US" sz="3200" dirty="0"/>
              <a:t>using </a:t>
            </a:r>
            <a:r>
              <a:rPr lang="en-US" sz="3200" b="1" dirty="0">
                <a:solidFill>
                  <a:schemeClr val="bg1"/>
                </a:solidFill>
              </a:rPr>
              <a:t>specialized monitoring tools</a:t>
            </a:r>
            <a:endParaRPr lang="en-US" sz="3200" b="1" dirty="0">
              <a:solidFill>
                <a:srgbClr val="37415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Prometheus</a:t>
            </a:r>
            <a:r>
              <a:rPr lang="en-US" sz="3200" dirty="0">
                <a:solidFill>
                  <a:srgbClr val="374151"/>
                </a:solidFill>
              </a:rPr>
              <a:t> </a:t>
            </a:r>
            <a:r>
              <a:rPr lang="en-US" sz="3200" dirty="0"/>
              <a:t>is a monitoring tool for </a:t>
            </a:r>
            <a:br>
              <a:rPr lang="en-US" sz="3200" dirty="0">
                <a:solidFill>
                  <a:srgbClr val="37415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storing time series data </a:t>
            </a:r>
            <a:r>
              <a:rPr lang="en-US" sz="3200" dirty="0"/>
              <a:t>like metrics </a:t>
            </a:r>
            <a:br>
              <a:rPr lang="bg-BG" sz="3200" dirty="0">
                <a:solidFill>
                  <a:srgbClr val="374151"/>
                </a:solidFill>
              </a:rPr>
            </a:br>
            <a:r>
              <a:rPr lang="en-US" sz="3200" dirty="0"/>
              <a:t>and</a:t>
            </a:r>
            <a:r>
              <a:rPr lang="en-US" sz="3200" dirty="0">
                <a:solidFill>
                  <a:srgbClr val="37415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Grafana</a:t>
            </a:r>
            <a:r>
              <a:rPr lang="en-US" sz="3200" dirty="0">
                <a:solidFill>
                  <a:srgbClr val="37415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visualizes this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D50C8-1182-4D95-B2CA-4E82FE05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0750"/>
            <a:ext cx="10008513" cy="882654"/>
          </a:xfrm>
        </p:spPr>
        <p:txBody>
          <a:bodyPr>
            <a:noAutofit/>
          </a:bodyPr>
          <a:lstStyle/>
          <a:p>
            <a:r>
              <a:rPr lang="en-US" sz="4000" dirty="0"/>
              <a:t>App Monitoring Tools – Prometheus + Grafana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E56450-AF04-4F27-8F04-D257CFF2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0" y="3957260"/>
            <a:ext cx="5925298" cy="2784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6" name="Picture 10" descr="analytics blog 8">
            <a:extLst>
              <a:ext uri="{FF2B5EF4-FFF2-40B4-BE49-F238E27FC236}">
                <a16:creationId xmlns:a16="http://schemas.microsoft.com/office/drawing/2014/main" id="{EAF862AC-5F40-4CB0-AED8-67A2B005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020" y="3951670"/>
            <a:ext cx="4703980" cy="278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4288F2-C1B9-4853-ADD3-A5A75EB9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526" y="1412777"/>
            <a:ext cx="4772394" cy="2289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30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6E7D0-C99F-40C8-8C6C-E68032157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F95B9-0CAD-42F6-8148-83D597493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2"/>
              </a:rPr>
              <a:t>Datadog</a:t>
            </a:r>
            <a:r>
              <a:rPr lang="en-US" sz="3200" dirty="0"/>
              <a:t>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Provides comprehensive end-to-end visibility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3"/>
              </a:rPr>
              <a:t>New Relic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endParaRPr lang="en-US" sz="32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Cloud-based monitoring tool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hlinkClick r:id="rId4"/>
              </a:rPr>
              <a:t>Instana</a:t>
            </a:r>
            <a:r>
              <a:rPr lang="en-US" sz="3200" dirty="0"/>
              <a:t>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AI-powered observability platform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5"/>
              </a:rPr>
              <a:t>Nagios</a:t>
            </a:r>
            <a:endParaRPr lang="en-US" sz="32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Highly customizable open-source monitoring tool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And many more…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F22418-0D45-497B-A136-3F1FDE0B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App Monitoring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28D70-3DAD-45F7-9D7E-C22BCF924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0997" y="1366887"/>
            <a:ext cx="1524210" cy="969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EC312-7329-4C05-BD04-614264A5F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5288" y="2684888"/>
            <a:ext cx="1495634" cy="762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Instana - Crunchbase Company Profile &amp; Funding">
            <a:extLst>
              <a:ext uri="{FF2B5EF4-FFF2-40B4-BE49-F238E27FC236}">
                <a16:creationId xmlns:a16="http://schemas.microsoft.com/office/drawing/2014/main" id="{7070F799-D5C0-41D5-B849-E0E55121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579" y="3791410"/>
            <a:ext cx="1299047" cy="12856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48A76F-BAC9-4EBF-B21D-D2C42F661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7752" y="5425633"/>
            <a:ext cx="1730703" cy="478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3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012C87-B745-4219-9161-9EECD5818A8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Collect and Monitor App Data and Send Alerts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875959-BF7E-461A-813B-7F6A73711ED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Prometheus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BCE4A-DDD2-4ABB-9BDF-9F496057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617" y="1529828"/>
            <a:ext cx="2084766" cy="20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73325" y="1212411"/>
            <a:ext cx="10297675" cy="554658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An open-source toolkit for </a:t>
            </a:r>
            <a:r>
              <a:rPr lang="en-US" sz="3200" b="1" dirty="0">
                <a:solidFill>
                  <a:schemeClr val="bg1"/>
                </a:solidFill>
              </a:rPr>
              <a:t>monitoring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alerting</a:t>
            </a:r>
            <a:r>
              <a:rPr lang="en-US" sz="3200" dirty="0"/>
              <a:t>, designed to </a:t>
            </a:r>
            <a:r>
              <a:rPr lang="en-US" sz="3200" b="1" dirty="0">
                <a:solidFill>
                  <a:schemeClr val="bg1"/>
                </a:solidFill>
              </a:rPr>
              <a:t>collect and store metrics </a:t>
            </a:r>
            <a:r>
              <a:rPr lang="en-US" sz="3200" dirty="0"/>
              <a:t>from various sources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Gains </a:t>
            </a:r>
            <a:r>
              <a:rPr lang="en-US" sz="3200" b="1" dirty="0">
                <a:solidFill>
                  <a:schemeClr val="bg1"/>
                </a:solidFill>
              </a:rPr>
              <a:t>real-time insights </a:t>
            </a:r>
            <a:r>
              <a:rPr lang="en-US" sz="3200" dirty="0"/>
              <a:t>into the health of an infrastructure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Helps quickly identify and resolve issues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Integrates well with </a:t>
            </a:r>
            <a:r>
              <a:rPr lang="en-US" sz="3200" b="1" dirty="0">
                <a:solidFill>
                  <a:schemeClr val="bg1"/>
                </a:solidFill>
              </a:rPr>
              <a:t>cloud-native environments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and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modern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software systems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Live demo: </a:t>
            </a:r>
            <a:r>
              <a:rPr lang="en-US" sz="3200" dirty="0">
                <a:hlinkClick r:id="rId2"/>
              </a:rPr>
              <a:t>https://prometheus.demo.do.prometheus.io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Prometheus?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DF16F-BDB4-48A2-A9FE-856EE4CF5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E9AA0-FA9B-4177-A5C4-589B68DF7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1664699" cy="5561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2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Prometheus</a:t>
            </a:r>
            <a:r>
              <a:rPr lang="en-US" sz="3500" dirty="0"/>
              <a:t> works by </a:t>
            </a:r>
            <a:r>
              <a:rPr lang="en-US" sz="3500" b="1" dirty="0">
                <a:solidFill>
                  <a:schemeClr val="bg1"/>
                </a:solidFill>
              </a:rPr>
              <a:t>continuously scraping </a:t>
            </a:r>
            <a:br>
              <a:rPr lang="en-US" sz="3500" b="1" dirty="0">
                <a:solidFill>
                  <a:schemeClr val="bg1"/>
                </a:solidFill>
              </a:rPr>
            </a:br>
            <a:r>
              <a:rPr lang="en-US" sz="3500" dirty="0"/>
              <a:t>(pulling) </a:t>
            </a:r>
            <a:r>
              <a:rPr lang="en-US" sz="3500" b="1" dirty="0">
                <a:solidFill>
                  <a:schemeClr val="bg1"/>
                </a:solidFill>
              </a:rPr>
              <a:t>metrics data</a:t>
            </a:r>
            <a:r>
              <a:rPr lang="en-US" sz="3500" dirty="0"/>
              <a:t> from target </a:t>
            </a:r>
            <a:br>
              <a:rPr lang="en-US" sz="3500" dirty="0"/>
            </a:br>
            <a:r>
              <a:rPr lang="en-US" sz="3500" dirty="0"/>
              <a:t>systems at regular intervals</a:t>
            </a:r>
          </a:p>
          <a:p>
            <a:pPr lvl="1">
              <a:lnSpc>
                <a:spcPct val="112000"/>
              </a:lnSpc>
              <a:buClr>
                <a:schemeClr val="tx1"/>
              </a:buClr>
            </a:pPr>
            <a:r>
              <a:rPr lang="en-US" sz="3200" dirty="0"/>
              <a:t>Can scrape applications, servers, </a:t>
            </a:r>
            <a:br>
              <a:rPr lang="en-US" sz="3200" dirty="0"/>
            </a:br>
            <a:r>
              <a:rPr lang="en-US" sz="3200" dirty="0"/>
              <a:t>containers, databases, etc.</a:t>
            </a:r>
          </a:p>
          <a:p>
            <a:pPr>
              <a:lnSpc>
                <a:spcPct val="112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Data</a:t>
            </a:r>
            <a:r>
              <a:rPr lang="en-US" sz="3500" dirty="0"/>
              <a:t> is stored in a </a:t>
            </a:r>
            <a:r>
              <a:rPr lang="en-US" sz="3500" b="1" dirty="0">
                <a:solidFill>
                  <a:schemeClr val="bg1"/>
                </a:solidFill>
              </a:rPr>
              <a:t>time-series </a:t>
            </a:r>
            <a:br>
              <a:rPr lang="en-US" sz="3500" b="1" dirty="0">
                <a:solidFill>
                  <a:schemeClr val="bg1"/>
                </a:solidFill>
              </a:rPr>
            </a:br>
            <a:r>
              <a:rPr lang="en-US" sz="3500" b="1" dirty="0">
                <a:solidFill>
                  <a:schemeClr val="bg1"/>
                </a:solidFill>
              </a:rPr>
              <a:t>database</a:t>
            </a:r>
            <a:r>
              <a:rPr lang="en-US" sz="3500" dirty="0"/>
              <a:t> and visualized with </a:t>
            </a:r>
            <a:br>
              <a:rPr lang="en-US" sz="3500" dirty="0"/>
            </a:br>
            <a:r>
              <a:rPr lang="en-US" sz="3500" dirty="0"/>
              <a:t>tools like Grafana </a:t>
            </a:r>
          </a:p>
          <a:p>
            <a:pPr>
              <a:lnSpc>
                <a:spcPct val="112000"/>
              </a:lnSpc>
              <a:buClr>
                <a:schemeClr val="tx1"/>
              </a:buClr>
            </a:pPr>
            <a:r>
              <a:rPr lang="en-US" sz="3500" dirty="0"/>
              <a:t>The database can be queried and </a:t>
            </a:r>
            <a:br>
              <a:rPr lang="en-US" sz="3500" dirty="0"/>
            </a:br>
            <a:r>
              <a:rPr lang="en-US" sz="3500" dirty="0"/>
              <a:t>analyzed using the </a:t>
            </a:r>
            <a:r>
              <a:rPr lang="en-US" sz="3500" b="1" dirty="0">
                <a:solidFill>
                  <a:schemeClr val="bg1"/>
                </a:solidFill>
              </a:rPr>
              <a:t>Prometheus query language </a:t>
            </a:r>
            <a:r>
              <a:rPr lang="en-US" sz="3500" dirty="0"/>
              <a:t>(</a:t>
            </a:r>
            <a:r>
              <a:rPr lang="en-US" sz="3500" b="1" noProof="1">
                <a:solidFill>
                  <a:schemeClr val="bg1"/>
                </a:solidFill>
              </a:rPr>
              <a:t>PromQL</a:t>
            </a:r>
            <a:r>
              <a:rPr lang="en-US" sz="3500" dirty="0"/>
              <a:t>)</a:t>
            </a:r>
          </a:p>
          <a:p>
            <a:pPr>
              <a:lnSpc>
                <a:spcPct val="112000"/>
              </a:lnSpc>
              <a:buClr>
                <a:schemeClr val="tx1"/>
              </a:buClr>
            </a:pPr>
            <a:r>
              <a:rPr lang="en-US" sz="3500" dirty="0"/>
              <a:t>An </a:t>
            </a:r>
            <a:r>
              <a:rPr lang="en-US" sz="3500" b="1" dirty="0">
                <a:solidFill>
                  <a:schemeClr val="bg1"/>
                </a:solidFill>
              </a:rPr>
              <a:t>alerting system </a:t>
            </a:r>
            <a:r>
              <a:rPr lang="en-US" sz="3500" dirty="0"/>
              <a:t>may also be configured to send notifications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2EBD7A-BC7A-4600-BFCF-12FC81B3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Prometheus Work?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8488C0-A318-401F-9EDC-4ED68E64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87" y="1149373"/>
            <a:ext cx="5207013" cy="44657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6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56968E-8B65-4254-9B2A-92042CF907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6495E-2AFA-4FCD-9EB4-DC348E5C14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5000"/>
              </a:lnSpc>
            </a:pPr>
            <a:r>
              <a:rPr lang="en-US" sz="3500" dirty="0"/>
              <a:t>Use </a:t>
            </a:r>
            <a:r>
              <a:rPr lang="en-US" sz="3500" b="1" dirty="0">
                <a:solidFill>
                  <a:schemeClr val="bg1"/>
                </a:solidFill>
              </a:rPr>
              <a:t>pre-built exporters</a:t>
            </a:r>
            <a:endParaRPr lang="en-US" sz="3500" dirty="0"/>
          </a:p>
          <a:p>
            <a:pPr lvl="1">
              <a:lnSpc>
                <a:spcPct val="125000"/>
              </a:lnSpc>
            </a:pPr>
            <a:r>
              <a:rPr lang="en-US" sz="3300" dirty="0"/>
              <a:t>Standalone apps or services that collect metrics from various sources and expose them to Prometheus</a:t>
            </a:r>
          </a:p>
          <a:p>
            <a:pPr lvl="2">
              <a:lnSpc>
                <a:spcPct val="125000"/>
              </a:lnSpc>
            </a:pPr>
            <a:r>
              <a:rPr lang="en-US" sz="3000" dirty="0"/>
              <a:t>Examples: Node Exporter (Linux machines), Blackbox exporter </a:t>
            </a:r>
            <a:br>
              <a:rPr lang="en-US" sz="3000" dirty="0"/>
            </a:br>
            <a:r>
              <a:rPr lang="en-US" sz="3000" dirty="0"/>
              <a:t>(external services)</a:t>
            </a:r>
          </a:p>
          <a:p>
            <a:pPr>
              <a:lnSpc>
                <a:spcPct val="125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Instrument your app</a:t>
            </a:r>
            <a:endParaRPr lang="en-US" sz="3500" dirty="0"/>
          </a:p>
          <a:p>
            <a:pPr lvl="1">
              <a:lnSpc>
                <a:spcPct val="125000"/>
              </a:lnSpc>
              <a:buClr>
                <a:schemeClr val="tx1"/>
              </a:buClr>
            </a:pPr>
            <a:r>
              <a:rPr lang="en-US" sz="3300" dirty="0"/>
              <a:t>Use client libraries to collect and expose custom app metrics</a:t>
            </a:r>
          </a:p>
          <a:p>
            <a:pPr>
              <a:lnSpc>
                <a:spcPct val="125000"/>
              </a:lnSpc>
            </a:pPr>
            <a:r>
              <a:rPr lang="en-US" sz="3500" dirty="0"/>
              <a:t>Using the </a:t>
            </a:r>
            <a:r>
              <a:rPr lang="en-US" sz="3500" b="1" noProof="1">
                <a:solidFill>
                  <a:schemeClr val="bg1"/>
                </a:solidFill>
              </a:rPr>
              <a:t>Pushgateway</a:t>
            </a:r>
            <a:endParaRPr lang="en-US" sz="3500" noProof="1"/>
          </a:p>
          <a:p>
            <a:pPr lvl="1">
              <a:lnSpc>
                <a:spcPct val="125000"/>
              </a:lnSpc>
            </a:pPr>
            <a:r>
              <a:rPr lang="en-US" sz="3300" dirty="0"/>
              <a:t>Allows you to push metrics to a centralized gateway, which Prometheus can scrape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CF75B3-0E60-40BB-B575-7AE6CEF3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Extract App Metrics for Prometheus?</a:t>
            </a:r>
          </a:p>
        </p:txBody>
      </p:sp>
    </p:spTree>
    <p:extLst>
      <p:ext uri="{BB962C8B-B14F-4D97-AF65-F5344CB8AC3E}">
        <p14:creationId xmlns:p14="http://schemas.microsoft.com/office/powerpoint/2010/main" val="23858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06E41-A0CF-4CE3-8038-0F9B38782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7978D-5603-4FBD-83A5-D302DB7E2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9000"/>
              </a:lnSpc>
              <a:buClr>
                <a:schemeClr val="tx1"/>
              </a:buClr>
            </a:pPr>
            <a:r>
              <a:rPr lang="en-US" sz="3500" dirty="0"/>
              <a:t>When </a:t>
            </a:r>
            <a:r>
              <a:rPr lang="en-US" sz="3500" b="1" dirty="0">
                <a:solidFill>
                  <a:schemeClr val="bg1"/>
                </a:solidFill>
              </a:rPr>
              <a:t>Prometheus collects metrics data </a:t>
            </a:r>
            <a:r>
              <a:rPr lang="en-US" sz="3500" dirty="0"/>
              <a:t>from a system, it organizes the </a:t>
            </a:r>
            <a:r>
              <a:rPr lang="en-US" sz="3500" b="1" dirty="0">
                <a:solidFill>
                  <a:schemeClr val="bg1"/>
                </a:solidFill>
              </a:rPr>
              <a:t>data into individual time series</a:t>
            </a:r>
            <a:r>
              <a:rPr lang="en-US" sz="3500" dirty="0"/>
              <a:t> (data point + timestamp)</a:t>
            </a:r>
            <a:endParaRPr lang="en-US" sz="3500" b="1" dirty="0">
              <a:solidFill>
                <a:schemeClr val="bg1"/>
              </a:solidFill>
            </a:endParaRPr>
          </a:p>
          <a:p>
            <a:pPr>
              <a:lnSpc>
                <a:spcPct val="109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Data points </a:t>
            </a:r>
            <a:r>
              <a:rPr lang="en-US" sz="3500" dirty="0"/>
              <a:t>are</a:t>
            </a:r>
            <a:r>
              <a:rPr lang="en-US" sz="3500" b="1" dirty="0">
                <a:solidFill>
                  <a:schemeClr val="bg1"/>
                </a:solidFill>
              </a:rPr>
              <a:t> </a:t>
            </a:r>
            <a:r>
              <a:rPr lang="en-US" sz="3500" dirty="0"/>
              <a:t>key-value pairs</a:t>
            </a:r>
          </a:p>
          <a:p>
            <a:pPr lvl="1">
              <a:lnSpc>
                <a:spcPct val="109000"/>
              </a:lnSpc>
              <a:buClr>
                <a:schemeClr val="tx1"/>
              </a:buClr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key</a:t>
            </a:r>
            <a:r>
              <a:rPr lang="en-US" sz="3200" dirty="0"/>
              <a:t> is called </a:t>
            </a:r>
            <a:r>
              <a:rPr lang="en-US" sz="3200" b="1" dirty="0">
                <a:solidFill>
                  <a:schemeClr val="bg1"/>
                </a:solidFill>
              </a:rPr>
              <a:t>metric</a:t>
            </a:r>
            <a:r>
              <a:rPr lang="en-US" sz="3200" dirty="0"/>
              <a:t> and describes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what you are measuring </a:t>
            </a:r>
            <a:r>
              <a:rPr lang="en-US" sz="3200" dirty="0"/>
              <a:t>(for example CPU rate or memory usage) </a:t>
            </a:r>
          </a:p>
          <a:p>
            <a:pPr lvl="1">
              <a:lnSpc>
                <a:spcPct val="109000"/>
              </a:lnSpc>
              <a:buClr>
                <a:schemeClr val="tx1"/>
              </a:buClr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value</a:t>
            </a:r>
            <a:r>
              <a:rPr lang="en-US" sz="3200" dirty="0"/>
              <a:t> stores the </a:t>
            </a:r>
            <a:r>
              <a:rPr lang="en-US" sz="3200" b="1" dirty="0">
                <a:solidFill>
                  <a:schemeClr val="bg1"/>
                </a:solidFill>
              </a:rPr>
              <a:t>actual measurement value</a:t>
            </a:r>
            <a:r>
              <a:rPr lang="en-US" sz="3200" dirty="0"/>
              <a:t>, as a number</a:t>
            </a:r>
          </a:p>
          <a:p>
            <a:pPr>
              <a:lnSpc>
                <a:spcPct val="109000"/>
              </a:lnSpc>
              <a:buClr>
                <a:schemeClr val="tx1"/>
              </a:buClr>
            </a:pPr>
            <a:r>
              <a:rPr lang="en-US" sz="3500" dirty="0"/>
              <a:t>You can also provide more </a:t>
            </a:r>
            <a:br>
              <a:rPr lang="en-US" sz="3500" dirty="0"/>
            </a:br>
            <a:r>
              <a:rPr lang="en-US" sz="3500" dirty="0"/>
              <a:t>details to your metrics using </a:t>
            </a:r>
            <a:br>
              <a:rPr lang="en-US" sz="3500" dirty="0"/>
            </a:br>
            <a:r>
              <a:rPr lang="en-US" sz="3500" b="1" dirty="0">
                <a:solidFill>
                  <a:schemeClr val="bg1"/>
                </a:solidFill>
              </a:rPr>
              <a:t>labels</a:t>
            </a:r>
            <a:r>
              <a:rPr lang="en-US" sz="3500" dirty="0"/>
              <a:t> (optional key-value pairs)</a:t>
            </a:r>
          </a:p>
          <a:p>
            <a:pPr lvl="1">
              <a:lnSpc>
                <a:spcPct val="109000"/>
              </a:lnSpc>
              <a:buClr>
                <a:schemeClr val="tx1"/>
              </a:buClr>
            </a:pPr>
            <a:r>
              <a:rPr lang="en-US" sz="3200" dirty="0"/>
              <a:t>For example, if you want to describe CPU rate for a specific core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61308D-FB38-47DA-B94D-AC49B5E6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Prometheus Data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A917C-5D59-42C9-94EF-541D80FC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2214000"/>
            <a:ext cx="3568914" cy="9187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81F36A-B92B-43C2-9E25-BA8B7B12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500" y="4420365"/>
            <a:ext cx="6219524" cy="13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480AA2-699A-46BC-B3EA-26B6F84BE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3E92D-9B26-43C3-8B5B-C21C4D860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3" y="1449000"/>
            <a:ext cx="6444058" cy="5308250"/>
          </a:xfrm>
        </p:spPr>
        <p:txBody>
          <a:bodyPr>
            <a:noAutofit/>
          </a:bodyPr>
          <a:lstStyle/>
          <a:p>
            <a:pPr>
              <a:lnSpc>
                <a:spcPct val="87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Counter</a:t>
            </a:r>
            <a:endParaRPr lang="en-US" sz="3400" dirty="0">
              <a:solidFill>
                <a:srgbClr val="374151"/>
              </a:solidFill>
            </a:endParaRPr>
          </a:p>
          <a:p>
            <a:pPr lvl="1">
              <a:lnSpc>
                <a:spcPct val="87000"/>
              </a:lnSpc>
              <a:buClr>
                <a:schemeClr val="tx1"/>
              </a:buClr>
            </a:pPr>
            <a:r>
              <a:rPr lang="en-US" sz="3200" dirty="0"/>
              <a:t>Only </a:t>
            </a:r>
            <a:r>
              <a:rPr lang="en-US" sz="3200" b="1" dirty="0">
                <a:solidFill>
                  <a:schemeClr val="bg1"/>
                </a:solidFill>
              </a:rPr>
              <a:t>goes up </a:t>
            </a:r>
            <a:r>
              <a:rPr lang="en-US" sz="3200" dirty="0"/>
              <a:t>or</a:t>
            </a:r>
            <a:r>
              <a:rPr lang="en-US" sz="3200" b="1" dirty="0">
                <a:solidFill>
                  <a:schemeClr val="bg1"/>
                </a:solidFill>
              </a:rPr>
              <a:t> resets on restart</a:t>
            </a:r>
            <a:r>
              <a:rPr lang="en-US" sz="3200" dirty="0">
                <a:solidFill>
                  <a:srgbClr val="374151"/>
                </a:solidFill>
              </a:rPr>
              <a:t>, </a:t>
            </a:r>
            <a:r>
              <a:rPr lang="en-US" sz="3200" dirty="0"/>
              <a:t>e.g., tasks completed, requests served</a:t>
            </a:r>
          </a:p>
          <a:p>
            <a:pPr lvl="1">
              <a:lnSpc>
                <a:spcPct val="87000"/>
              </a:lnSpc>
              <a:buClr>
                <a:schemeClr val="tx1"/>
              </a:buClr>
            </a:pPr>
            <a:endParaRPr lang="en-US" sz="3200" dirty="0"/>
          </a:p>
          <a:p>
            <a:pPr>
              <a:lnSpc>
                <a:spcPct val="87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Gauge</a:t>
            </a:r>
            <a:endParaRPr lang="en-US" sz="3400" dirty="0"/>
          </a:p>
          <a:p>
            <a:pPr lvl="1">
              <a:lnSpc>
                <a:spcPct val="87000"/>
              </a:lnSpc>
              <a:buClr>
                <a:schemeClr val="tx1"/>
              </a:buClr>
            </a:pPr>
            <a:r>
              <a:rPr lang="en-US" sz="3200" dirty="0"/>
              <a:t>Can </a:t>
            </a:r>
            <a:r>
              <a:rPr lang="en-US" sz="3200" b="1" dirty="0">
                <a:solidFill>
                  <a:schemeClr val="bg1"/>
                </a:solidFill>
              </a:rPr>
              <a:t>go up and down</a:t>
            </a:r>
            <a:r>
              <a:rPr lang="en-US" sz="3200" dirty="0"/>
              <a:t>, e.g., temperature, requests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47733-4850-4915-9C6F-4F54C390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201DC7-CEFF-4859-B8D1-A092E94C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801" y="1629000"/>
            <a:ext cx="4556214" cy="14478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CDF070-E8A3-4459-985E-5CB4C37A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800" y="4149000"/>
            <a:ext cx="4556215" cy="1487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1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480AA2-699A-46BC-B3EA-26B6F84BE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3E92D-9B26-43C3-8B5B-C21C4D860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3" y="1449000"/>
            <a:ext cx="6444058" cy="5308250"/>
          </a:xfrm>
        </p:spPr>
        <p:txBody>
          <a:bodyPr>
            <a:noAutofit/>
          </a:bodyPr>
          <a:lstStyle/>
          <a:p>
            <a:pPr>
              <a:lnSpc>
                <a:spcPct val="87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Histogram</a:t>
            </a:r>
            <a:endParaRPr lang="en-US" sz="3200" dirty="0"/>
          </a:p>
          <a:p>
            <a:pPr lvl="1">
              <a:lnSpc>
                <a:spcPct val="87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Counts observations </a:t>
            </a:r>
            <a:r>
              <a:rPr lang="en-US" sz="3000" dirty="0"/>
              <a:t>(e.g., request durations) in configurable buckets and provides a </a:t>
            </a:r>
            <a:r>
              <a:rPr lang="en-US" sz="3000" b="1" dirty="0">
                <a:solidFill>
                  <a:schemeClr val="bg1"/>
                </a:solidFill>
              </a:rPr>
              <a:t>sum of all values</a:t>
            </a:r>
          </a:p>
          <a:p>
            <a:pPr lvl="1">
              <a:lnSpc>
                <a:spcPct val="87000"/>
              </a:lnSpc>
              <a:buClr>
                <a:schemeClr val="tx1"/>
              </a:buClr>
            </a:pPr>
            <a:endParaRPr lang="en-US" sz="3000" b="1" dirty="0">
              <a:solidFill>
                <a:schemeClr val="bg1"/>
              </a:solidFill>
            </a:endParaRPr>
          </a:p>
          <a:p>
            <a:pPr>
              <a:lnSpc>
                <a:spcPct val="87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Summary</a:t>
            </a:r>
            <a:endParaRPr lang="en-US" sz="3200" dirty="0"/>
          </a:p>
          <a:p>
            <a:pPr lvl="1">
              <a:lnSpc>
                <a:spcPct val="87000"/>
              </a:lnSpc>
              <a:buClr>
                <a:schemeClr val="tx1"/>
              </a:buClr>
            </a:pPr>
            <a:r>
              <a:rPr lang="en-US" sz="3000" dirty="0"/>
              <a:t>Like histogram, but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calculates configurable quantiles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/>
              <a:t>over a </a:t>
            </a:r>
            <a:r>
              <a:rPr lang="en-US" sz="3000" b="1" dirty="0">
                <a:solidFill>
                  <a:schemeClr val="bg1"/>
                </a:solidFill>
              </a:rPr>
              <a:t>sliding time window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47733-4850-4915-9C6F-4F54C390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Types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5A65E-A6B7-45A5-B6EE-D9AD133A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00" y="1629000"/>
            <a:ext cx="4556215" cy="1487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2F5EA-03ED-4E28-B14E-8163E04C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00" y="4149000"/>
            <a:ext cx="4556215" cy="1487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1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Instance</a:t>
            </a:r>
            <a:endParaRPr lang="en-US" sz="34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200" dirty="0"/>
              <a:t>An endpoint that can be scraped</a:t>
            </a:r>
            <a:endParaRPr lang="bg-BG" sz="3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200" dirty="0"/>
              <a:t>Usually corresponds to a </a:t>
            </a:r>
            <a:r>
              <a:rPr lang="en-US" sz="3200" b="1" dirty="0">
                <a:solidFill>
                  <a:schemeClr val="bg1"/>
                </a:solidFill>
              </a:rPr>
              <a:t>single process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Job</a:t>
            </a:r>
            <a:endParaRPr lang="en-US" sz="34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200" dirty="0"/>
              <a:t> A collection of instances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200" dirty="0"/>
              <a:t>Instances should have the same purpose</a:t>
            </a:r>
          </a:p>
          <a:p>
            <a:pPr marL="360363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400" dirty="0"/>
              <a:t>Example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755F00-364E-437D-A74C-B3C22B87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47" y="4725638"/>
            <a:ext cx="10998137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D631DD5F-C231-483F-BA1E-043A13D94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00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/>
              <a:t>#QA-Auto-BackEnd</a:t>
            </a:r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60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atinLnBrk="0">
              <a:lnSpc>
                <a:spcPct val="107000"/>
              </a:lnSpc>
            </a:pPr>
            <a:r>
              <a:rPr lang="en-US" sz="3199" dirty="0"/>
              <a:t>When a </a:t>
            </a:r>
            <a:r>
              <a:rPr lang="en-US" sz="3199" b="1" dirty="0">
                <a:solidFill>
                  <a:schemeClr val="bg1"/>
                </a:solidFill>
              </a:rPr>
              <a:t>target</a:t>
            </a:r>
            <a:r>
              <a:rPr lang="en-US" sz="3199" dirty="0"/>
              <a:t> is </a:t>
            </a:r>
            <a:r>
              <a:rPr lang="en-US" sz="3199" b="1" dirty="0">
                <a:solidFill>
                  <a:schemeClr val="bg1"/>
                </a:solidFill>
              </a:rPr>
              <a:t>scraped</a:t>
            </a:r>
            <a:r>
              <a:rPr lang="en-US" sz="3199" dirty="0"/>
              <a:t>, two additional </a:t>
            </a:r>
            <a:r>
              <a:rPr lang="en-US" sz="3199" b="1" dirty="0">
                <a:solidFill>
                  <a:schemeClr val="bg1"/>
                </a:solidFill>
              </a:rPr>
              <a:t>labels </a:t>
            </a:r>
            <a:r>
              <a:rPr lang="en-US" sz="3199" dirty="0"/>
              <a:t>are attached – </a:t>
            </a:r>
            <a:r>
              <a:rPr lang="en-US" sz="3199" b="1" dirty="0">
                <a:solidFill>
                  <a:schemeClr val="bg1"/>
                </a:solidFill>
              </a:rPr>
              <a:t>job</a:t>
            </a:r>
            <a:r>
              <a:rPr lang="en-US" sz="3199" dirty="0"/>
              <a:t> and </a:t>
            </a:r>
            <a:r>
              <a:rPr lang="en-US" sz="3199" b="1" dirty="0">
                <a:solidFill>
                  <a:schemeClr val="bg1"/>
                </a:solidFill>
              </a:rPr>
              <a:t>instance</a:t>
            </a:r>
          </a:p>
          <a:p>
            <a:pPr latinLnBrk="0">
              <a:lnSpc>
                <a:spcPct val="107000"/>
              </a:lnSpc>
            </a:pPr>
            <a:r>
              <a:rPr lang="en-US" sz="3199" dirty="0"/>
              <a:t>Each instance scrape adds a </a:t>
            </a:r>
            <a:r>
              <a:rPr lang="en-US" sz="3199" b="1" dirty="0">
                <a:solidFill>
                  <a:schemeClr val="bg1"/>
                </a:solidFill>
              </a:rPr>
              <a:t>sample</a:t>
            </a:r>
            <a:r>
              <a:rPr lang="en-US" sz="3199" dirty="0"/>
              <a:t> to a set of system time series</a:t>
            </a:r>
          </a:p>
          <a:p>
            <a:pPr lvl="1">
              <a:lnSpc>
                <a:spcPct val="107000"/>
              </a:lnSpc>
            </a:pPr>
            <a:r>
              <a:rPr lang="en-US" sz="2999" dirty="0"/>
              <a:t>A </a:t>
            </a:r>
            <a:r>
              <a:rPr lang="en-US" sz="2999" b="1" dirty="0">
                <a:solidFill>
                  <a:schemeClr val="bg1"/>
                </a:solidFill>
              </a:rPr>
              <a:t>sample</a:t>
            </a:r>
            <a:r>
              <a:rPr lang="en-US" sz="2999" dirty="0"/>
              <a:t> is a single value at a point in </a:t>
            </a:r>
            <a:br>
              <a:rPr lang="en-US" sz="2999" dirty="0"/>
            </a:br>
            <a:r>
              <a:rPr lang="en-US" sz="2999" dirty="0"/>
              <a:t>time in a time series</a:t>
            </a:r>
          </a:p>
          <a:p>
            <a:pPr lvl="1">
              <a:lnSpc>
                <a:spcPct val="107000"/>
              </a:lnSpc>
            </a:pPr>
            <a:r>
              <a:rPr lang="en-US" sz="2999" dirty="0"/>
              <a:t>It consists of a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float64</a:t>
            </a:r>
            <a:r>
              <a:rPr lang="en-US" sz="2999" b="1" dirty="0"/>
              <a:t> </a:t>
            </a:r>
            <a:r>
              <a:rPr lang="en-US" sz="2999" b="1" dirty="0">
                <a:solidFill>
                  <a:schemeClr val="bg1"/>
                </a:solidFill>
              </a:rPr>
              <a:t>value</a:t>
            </a:r>
            <a:r>
              <a:rPr lang="en-US" sz="2999" b="1" dirty="0"/>
              <a:t> </a:t>
            </a:r>
            <a:r>
              <a:rPr lang="en-US" sz="2999" dirty="0"/>
              <a:t>and a </a:t>
            </a:r>
            <a:br>
              <a:rPr lang="en-US" sz="2999" dirty="0"/>
            </a:br>
            <a:r>
              <a:rPr lang="en-US" sz="2999" b="1" dirty="0">
                <a:solidFill>
                  <a:schemeClr val="bg1"/>
                </a:solidFill>
              </a:rPr>
              <a:t>millisecond-precision timestamp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00F4B-9CDF-482B-A70E-078DDDC0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563" y="3564000"/>
            <a:ext cx="4800935" cy="292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08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Prometheus is configured </a:t>
            </a:r>
            <a:br>
              <a:rPr lang="en-US" sz="3200" dirty="0"/>
            </a:br>
            <a:r>
              <a:rPr lang="en-US" sz="3200" dirty="0"/>
              <a:t>via </a:t>
            </a:r>
            <a:r>
              <a:rPr lang="en-US" sz="3200" b="1" dirty="0">
                <a:solidFill>
                  <a:schemeClr val="bg1"/>
                </a:solidFill>
              </a:rPr>
              <a:t>command-line flags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/>
              <a:t>and a </a:t>
            </a:r>
            <a:r>
              <a:rPr lang="en-US" sz="3200" b="1" dirty="0">
                <a:solidFill>
                  <a:schemeClr val="bg1"/>
                </a:solidFill>
              </a:rPr>
              <a:t>configuration file</a:t>
            </a:r>
            <a:endParaRPr lang="bg-BG" sz="3200" b="1" dirty="0">
              <a:solidFill>
                <a:schemeClr val="bg1"/>
              </a:solidFill>
            </a:endParaRPr>
          </a:p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Configuration file </a:t>
            </a:r>
            <a:r>
              <a:rPr lang="en-US" sz="3200" dirty="0"/>
              <a:t>is used to </a:t>
            </a:r>
            <a:br>
              <a:rPr lang="en-US" sz="3200" dirty="0"/>
            </a:br>
            <a:r>
              <a:rPr lang="en-US" sz="3200" dirty="0"/>
              <a:t>control scraping and rules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It is in </a:t>
            </a:r>
            <a:r>
              <a:rPr lang="en-US" sz="3000" b="1" dirty="0">
                <a:solidFill>
                  <a:schemeClr val="bg1"/>
                </a:solidFill>
              </a:rPr>
              <a:t>YAML </a:t>
            </a:r>
            <a:r>
              <a:rPr lang="en-US" sz="3000" dirty="0"/>
              <a:t>format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Flags </a:t>
            </a:r>
            <a:r>
              <a:rPr lang="en-US" sz="3200" dirty="0"/>
              <a:t>are used to configure </a:t>
            </a:r>
            <a:br>
              <a:rPr lang="en-US" sz="3200" dirty="0"/>
            </a:br>
            <a:r>
              <a:rPr lang="en-US" sz="3200" dirty="0"/>
              <a:t>immutable system </a:t>
            </a:r>
            <a:br>
              <a:rPr lang="en-US" sz="3200" dirty="0"/>
            </a:br>
            <a:r>
              <a:rPr lang="en-US" sz="3200" dirty="0"/>
              <a:t>parameters like storage </a:t>
            </a:r>
            <a:br>
              <a:rPr lang="en-US" sz="3200" dirty="0"/>
            </a:br>
            <a:r>
              <a:rPr lang="en-US" sz="3200" dirty="0"/>
              <a:t>location, amount,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Prometheus 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86D74-C095-460B-9183-F11216BA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000" y="1196125"/>
            <a:ext cx="2174954" cy="282455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E0CF6-85FA-4E5F-837C-A95BE0F8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82" y="3214850"/>
            <a:ext cx="4990285" cy="351004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8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305814B-5F9E-427C-9A99-9CC0A1EB2E6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168431"/>
          </a:xfrm>
        </p:spPr>
        <p:txBody>
          <a:bodyPr/>
          <a:lstStyle/>
          <a:p>
            <a:r>
              <a:rPr lang="en-US" sz="3600" dirty="0"/>
              <a:t>Install Prometheus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4363" y="4509000"/>
            <a:ext cx="10963275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62864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305814B-5F9E-427C-9A99-9CC0A1EB2E6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168431"/>
          </a:xfrm>
        </p:spPr>
        <p:txBody>
          <a:bodyPr/>
          <a:lstStyle/>
          <a:p>
            <a:r>
              <a:rPr lang="en-US" sz="3600" dirty="0"/>
              <a:t>Prometheus and Blackbox Exporter:</a:t>
            </a:r>
            <a:br>
              <a:rPr lang="en-US" sz="3600" dirty="0"/>
            </a:br>
            <a:r>
              <a:rPr lang="en-US" sz="3600" dirty="0"/>
              <a:t>Run Prometheus Server that Monitors </a:t>
            </a:r>
            <a:r>
              <a:rPr lang="en-US" sz="3600" dirty="0">
                <a:hlinkClick r:id="rId3" action="ppaction://hlinkfile"/>
              </a:rPr>
              <a:t>softuni.org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4363" y="4509000"/>
            <a:ext cx="10963275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93050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5AD13-6C49-4794-8487-8FA847291C1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800" dirty="0"/>
              <a:t>Configure and Receive Notifications with </a:t>
            </a:r>
            <a:r>
              <a:rPr lang="en-US" sz="3800" noProof="1"/>
              <a:t>Alertmanager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4B79D9-74E2-4663-92BA-9F2CC7A4953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Alerting</a:t>
            </a:r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01199B2C-5D2F-4DD4-A8F1-817B9B19A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8500" y="999000"/>
            <a:ext cx="2655000" cy="26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3A584-50EE-4F07-ADAE-EA283916C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3302" y="1390561"/>
            <a:ext cx="10287698" cy="53684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Alerting</a:t>
            </a:r>
            <a:r>
              <a:rPr lang="en-US" sz="3000" dirty="0"/>
              <a:t> is a component of a monitoring system that </a:t>
            </a:r>
            <a:r>
              <a:rPr lang="en-US" sz="3000" b="1" dirty="0">
                <a:solidFill>
                  <a:schemeClr val="bg1"/>
                </a:solidFill>
              </a:rPr>
              <a:t>performs actions </a:t>
            </a:r>
            <a:r>
              <a:rPr lang="en-US" sz="3000" dirty="0"/>
              <a:t>based on </a:t>
            </a:r>
            <a:r>
              <a:rPr lang="en-US" sz="3000" b="1" dirty="0">
                <a:solidFill>
                  <a:schemeClr val="bg1"/>
                </a:solidFill>
              </a:rPr>
              <a:t>changes in metric values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Involves setting up </a:t>
            </a:r>
            <a:r>
              <a:rPr lang="en-US" sz="3000" b="1" dirty="0">
                <a:solidFill>
                  <a:schemeClr val="bg1"/>
                </a:solidFill>
              </a:rPr>
              <a:t>rules or conditions </a:t>
            </a:r>
            <a:r>
              <a:rPr lang="en-US" sz="3000" dirty="0"/>
              <a:t>that </a:t>
            </a:r>
            <a:r>
              <a:rPr lang="en-US" sz="3000" b="1" dirty="0">
                <a:solidFill>
                  <a:schemeClr val="bg1"/>
                </a:solidFill>
              </a:rPr>
              <a:t>trigger alerts or notifications </a:t>
            </a:r>
            <a:r>
              <a:rPr lang="en-US" sz="3000" dirty="0"/>
              <a:t>when </a:t>
            </a:r>
            <a:r>
              <a:rPr lang="en-US" sz="3000" b="1" dirty="0">
                <a:solidFill>
                  <a:schemeClr val="bg1"/>
                </a:solidFill>
              </a:rPr>
              <a:t>specific events or issues occur </a:t>
            </a:r>
            <a:r>
              <a:rPr lang="en-US" sz="3000" dirty="0"/>
              <a:t>in the app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High error rates, slow </a:t>
            </a:r>
            <a:br>
              <a:rPr lang="en-US" sz="2800" dirty="0"/>
            </a:br>
            <a:r>
              <a:rPr lang="en-US" sz="2800" dirty="0"/>
              <a:t>response times, etc.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Alertmanager</a:t>
            </a:r>
            <a:r>
              <a:rPr lang="en-US" sz="3000" dirty="0"/>
              <a:t> handles </a:t>
            </a:r>
            <a:br>
              <a:rPr lang="en-US" sz="3000" dirty="0"/>
            </a:br>
            <a:r>
              <a:rPr lang="en-US" sz="3000" dirty="0"/>
              <a:t>and routs </a:t>
            </a:r>
            <a:r>
              <a:rPr lang="en-US" sz="3000" b="1" dirty="0">
                <a:solidFill>
                  <a:schemeClr val="bg1"/>
                </a:solidFill>
              </a:rPr>
              <a:t>Prometheus alerts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Live demo: </a:t>
            </a:r>
            <a:r>
              <a:rPr lang="en-US" sz="3000" dirty="0">
                <a:hlinkClick r:id="rId2"/>
              </a:rPr>
              <a:t>https://alertmanager.</a:t>
            </a:r>
            <a:br>
              <a:rPr lang="en-US" sz="3000" dirty="0">
                <a:hlinkClick r:id="rId2"/>
              </a:rPr>
            </a:br>
            <a:r>
              <a:rPr lang="en-US" sz="3000" dirty="0">
                <a:hlinkClick r:id="rId2"/>
              </a:rPr>
              <a:t>demo.do.prometheus.io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249BF-DF7F-4C1F-B39C-B0AB95A4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Alerting and </a:t>
            </a:r>
            <a:r>
              <a:rPr lang="en-US" noProof="1"/>
              <a:t>Alertmanager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FC14AD-6AC6-4305-BF76-90DB8ACD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23" y="3665047"/>
            <a:ext cx="5193677" cy="3003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77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Separated into two parts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Alerting rules </a:t>
            </a:r>
            <a:r>
              <a:rPr lang="en-US" sz="3000" dirty="0"/>
              <a:t>in Prometheus servers send alerts to an </a:t>
            </a:r>
            <a:r>
              <a:rPr lang="en-US" sz="3000" b="1" noProof="1">
                <a:solidFill>
                  <a:schemeClr val="bg1"/>
                </a:solidFill>
              </a:rPr>
              <a:t>Alertmanager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</a:rPr>
              <a:t>Alertmanager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manages alerts </a:t>
            </a:r>
            <a:r>
              <a:rPr lang="en-US" sz="3000" dirty="0"/>
              <a:t>including </a:t>
            </a:r>
            <a:r>
              <a:rPr lang="en-US" sz="3000" b="1" dirty="0">
                <a:solidFill>
                  <a:schemeClr val="bg1"/>
                </a:solidFill>
              </a:rPr>
              <a:t>silencing</a:t>
            </a:r>
            <a:r>
              <a:rPr lang="en-US" sz="3000" dirty="0"/>
              <a:t> (mute), </a:t>
            </a:r>
            <a:r>
              <a:rPr lang="en-US" sz="3000" b="1" dirty="0">
                <a:solidFill>
                  <a:schemeClr val="bg1"/>
                </a:solidFill>
              </a:rPr>
              <a:t>inhibition</a:t>
            </a:r>
            <a:r>
              <a:rPr lang="en-US" sz="3000" dirty="0"/>
              <a:t> (suppress), </a:t>
            </a:r>
            <a:r>
              <a:rPr lang="en-US" sz="3000" b="1" dirty="0">
                <a:solidFill>
                  <a:schemeClr val="bg1"/>
                </a:solidFill>
              </a:rPr>
              <a:t>aggregation</a:t>
            </a:r>
            <a:r>
              <a:rPr lang="en-US" sz="3000" dirty="0"/>
              <a:t> (group) and </a:t>
            </a:r>
            <a:r>
              <a:rPr lang="en-US" sz="3000" b="1" dirty="0">
                <a:solidFill>
                  <a:schemeClr val="bg1"/>
                </a:solidFill>
              </a:rPr>
              <a:t>sending out notifications</a:t>
            </a:r>
          </a:p>
          <a:p>
            <a:pPr lvl="2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Notification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methods</a:t>
            </a:r>
            <a:r>
              <a:rPr lang="bg-BG" sz="2800" dirty="0"/>
              <a:t>: </a:t>
            </a:r>
            <a:r>
              <a:rPr lang="en-US" sz="2800" dirty="0"/>
              <a:t>email, on-call notification systems, </a:t>
            </a:r>
            <a:br>
              <a:rPr lang="en-US" sz="2800" dirty="0"/>
            </a:br>
            <a:r>
              <a:rPr lang="en-US" sz="2800" dirty="0"/>
              <a:t>chat platforms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Alerting with </a:t>
            </a:r>
            <a:r>
              <a:rPr lang="en-US" noProof="1"/>
              <a:t>Alertmanager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A0B303-5607-4DF7-9340-0BE97412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0" y="4460295"/>
            <a:ext cx="5913332" cy="2329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615F0F-7457-4418-B7BD-8A1E7483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535" y="4504443"/>
            <a:ext cx="5346936" cy="2299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8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BA7B6-3E1C-4C81-A9E6-4A5C7A8A9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7D5DB-316A-4554-AD7B-092BA1A9A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atinLnBrk="0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</a:rPr>
              <a:t>Alertmanager</a:t>
            </a:r>
            <a:r>
              <a:rPr lang="en-US" sz="3200" dirty="0"/>
              <a:t> is configured</a:t>
            </a:r>
            <a:br>
              <a:rPr lang="en-US" sz="3200" dirty="0"/>
            </a:br>
            <a:r>
              <a:rPr lang="en-US" sz="3200" dirty="0"/>
              <a:t>via </a:t>
            </a:r>
            <a:r>
              <a:rPr lang="en-US" sz="3200" b="1" dirty="0">
                <a:solidFill>
                  <a:schemeClr val="bg1"/>
                </a:solidFill>
              </a:rPr>
              <a:t>command-line flags </a:t>
            </a: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configuration file</a:t>
            </a:r>
            <a:endParaRPr lang="bg-BG" sz="3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configuration file </a:t>
            </a:r>
            <a:r>
              <a:rPr lang="en-US" sz="3000" dirty="0"/>
              <a:t>is </a:t>
            </a:r>
            <a:br>
              <a:rPr lang="en-US" sz="3000" dirty="0"/>
            </a:br>
            <a:r>
              <a:rPr lang="en-US" sz="3000" dirty="0"/>
              <a:t>in </a:t>
            </a:r>
            <a:r>
              <a:rPr lang="en-US" sz="3000" b="1" dirty="0">
                <a:solidFill>
                  <a:schemeClr val="bg1"/>
                </a:solidFill>
              </a:rPr>
              <a:t>YAML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format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It defines </a:t>
            </a:r>
            <a:r>
              <a:rPr lang="en-US" sz="3200" b="1" dirty="0">
                <a:solidFill>
                  <a:schemeClr val="bg1"/>
                </a:solidFill>
              </a:rPr>
              <a:t>inhibition rules</a:t>
            </a:r>
            <a:r>
              <a:rPr lang="en-US" sz="3200" dirty="0"/>
              <a:t>,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notification routing</a:t>
            </a:r>
            <a:r>
              <a:rPr lang="en-US" sz="3200" b="1" dirty="0"/>
              <a:t> </a:t>
            </a:r>
            <a:r>
              <a:rPr lang="en-US" sz="3200" dirty="0"/>
              <a:t>and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notification receivers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noProof="1"/>
              <a:t>"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alertmanager.yaml</a:t>
            </a:r>
            <a:r>
              <a:rPr lang="en-US" sz="3200" noProof="1"/>
              <a:t>" </a:t>
            </a:r>
            <a:r>
              <a:rPr lang="en-US" sz="3200" dirty="0"/>
              <a:t>file we have, defines how </a:t>
            </a:r>
            <a:br>
              <a:rPr lang="en-US" sz="3200" dirty="0"/>
            </a:br>
            <a:r>
              <a:rPr lang="en-US" sz="3200" dirty="0"/>
              <a:t>to route, receive and manage Prometheus alerts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32FBF6-E1F8-4E9E-9827-A4FD5B4E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Alertmanager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4908C-E197-4BB1-8119-F5E4026C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381" y="1224000"/>
            <a:ext cx="4713619" cy="42620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50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305814B-5F9E-427C-9A99-9CC0A1EB2E6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168431"/>
          </a:xfrm>
        </p:spPr>
        <p:txBody>
          <a:bodyPr/>
          <a:lstStyle/>
          <a:p>
            <a:r>
              <a:rPr lang="en-US" sz="3600" dirty="0"/>
              <a:t>Install </a:t>
            </a:r>
            <a:r>
              <a:rPr lang="en-US" sz="3600" dirty="0" err="1"/>
              <a:t>Alertmanager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4363" y="4509000"/>
            <a:ext cx="10963275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5872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305814B-5F9E-427C-9A99-9CC0A1EB2E6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168431"/>
          </a:xfrm>
        </p:spPr>
        <p:txBody>
          <a:bodyPr/>
          <a:lstStyle/>
          <a:p>
            <a:r>
              <a:rPr lang="en-US" sz="3600" dirty="0"/>
              <a:t>Prometheus and </a:t>
            </a:r>
            <a:r>
              <a:rPr lang="en-US" sz="3600" dirty="0" err="1"/>
              <a:t>Alertmanager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sz="3600" dirty="0"/>
              <a:t>Create Alerts for Prometheus Metrics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4363" y="4509000"/>
            <a:ext cx="10963275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9653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95777C-20A3-408A-B1F3-BD2A6D8C5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6BEEC-CCA3-4E1F-BDDF-A070D905BB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303" y="1314451"/>
            <a:ext cx="11817789" cy="53549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noProof="1"/>
              <a:t>App Monitoring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noProof="1"/>
              <a:t>Prometheus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noProof="1"/>
              <a:t>Alerting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noProof="1"/>
              <a:t>Grafana</a:t>
            </a:r>
          </a:p>
          <a:p>
            <a:pPr marL="514350" lvl="1" indent="-514350">
              <a:lnSpc>
                <a:spcPct val="100000"/>
              </a:lnSpc>
              <a:buClr>
                <a:schemeClr val="tx1"/>
              </a:buClr>
              <a:buAutoNum type="arabicPeriod" startAt="5"/>
            </a:pPr>
            <a:r>
              <a:rPr lang="en-US" sz="3500" noProof="1"/>
              <a:t>ElasticStack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5485C-2687-4860-998E-F4618F04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0750"/>
            <a:ext cx="9792489" cy="882654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7130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18AA3-30B4-4AF9-A4E7-6FBDA0776C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Open-source Analytics &amp; Monitoring Solution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9772FF-6E35-4840-A09E-922A1A3F368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56565-1115-4A80-90B0-8E010F4B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00" y="1629000"/>
            <a:ext cx="1905174" cy="20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4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49325" y="1257411"/>
            <a:ext cx="10231675" cy="554658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7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Grafana</a:t>
            </a:r>
            <a:r>
              <a:rPr lang="en-US" sz="3200" dirty="0"/>
              <a:t> is a </a:t>
            </a:r>
            <a:r>
              <a:rPr lang="en-US" sz="3200" b="1" dirty="0">
                <a:solidFill>
                  <a:schemeClr val="bg1"/>
                </a:solidFill>
              </a:rPr>
              <a:t>complete observability stack</a:t>
            </a:r>
          </a:p>
          <a:p>
            <a:pPr>
              <a:lnSpc>
                <a:spcPct val="97000"/>
              </a:lnSpc>
            </a:pPr>
            <a:r>
              <a:rPr lang="en-US" sz="3200" dirty="0"/>
              <a:t>Allows users to </a:t>
            </a:r>
            <a:r>
              <a:rPr lang="en-US" sz="3200" b="1" dirty="0">
                <a:solidFill>
                  <a:schemeClr val="bg1"/>
                </a:solidFill>
              </a:rPr>
              <a:t>visualize and analyze data</a:t>
            </a:r>
            <a:r>
              <a:rPr lang="en-US" sz="3200" dirty="0"/>
              <a:t> (metrics, logs, etc.) from </a:t>
            </a:r>
            <a:r>
              <a:rPr lang="en-US" sz="3200" b="1" dirty="0">
                <a:solidFill>
                  <a:schemeClr val="bg1"/>
                </a:solidFill>
              </a:rPr>
              <a:t>various sources </a:t>
            </a:r>
            <a:r>
              <a:rPr lang="en-US" sz="3200" dirty="0"/>
              <a:t>in </a:t>
            </a:r>
            <a:r>
              <a:rPr lang="en-US" sz="3200" b="1" dirty="0">
                <a:solidFill>
                  <a:schemeClr val="bg1"/>
                </a:solidFill>
              </a:rPr>
              <a:t>real-time</a:t>
            </a:r>
          </a:p>
          <a:p>
            <a:pPr>
              <a:lnSpc>
                <a:spcPct val="97000"/>
              </a:lnSpc>
            </a:pPr>
            <a:r>
              <a:rPr lang="en-US" sz="3200" dirty="0"/>
              <a:t>You can also create flexible </a:t>
            </a:r>
            <a:r>
              <a:rPr lang="en-US" sz="3200" b="1" dirty="0">
                <a:solidFill>
                  <a:schemeClr val="bg1"/>
                </a:solidFill>
              </a:rPr>
              <a:t>dashboards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alerts</a:t>
            </a:r>
            <a:endParaRPr lang="en-US" sz="3200" dirty="0"/>
          </a:p>
          <a:p>
            <a:pPr>
              <a:lnSpc>
                <a:spcPct val="97000"/>
              </a:lnSpc>
            </a:pPr>
            <a:r>
              <a:rPr lang="en-US" sz="3200" dirty="0"/>
              <a:t>Offered in 3 variants: open source, cloud and enterprise</a:t>
            </a:r>
          </a:p>
          <a:p>
            <a:pPr>
              <a:lnSpc>
                <a:spcPct val="97000"/>
              </a:lnSpc>
            </a:pPr>
            <a:r>
              <a:rPr lang="en-US" sz="3200" dirty="0"/>
              <a:t>Supports </a:t>
            </a:r>
            <a:r>
              <a:rPr lang="en-US" sz="3200" b="1" dirty="0">
                <a:solidFill>
                  <a:schemeClr val="bg1"/>
                </a:solidFill>
              </a:rPr>
              <a:t>plugins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extensions</a:t>
            </a:r>
            <a:r>
              <a:rPr lang="en-US" sz="3200" dirty="0"/>
              <a:t> for additional functionalities and integration with other tools</a:t>
            </a:r>
          </a:p>
          <a:p>
            <a:pPr>
              <a:lnSpc>
                <a:spcPct val="97000"/>
              </a:lnSpc>
            </a:pPr>
            <a:r>
              <a:rPr lang="en-US" sz="3200" dirty="0"/>
              <a:t>Live demo: </a:t>
            </a:r>
            <a:r>
              <a:rPr lang="en-US" sz="3200" dirty="0">
                <a:hlinkClick r:id="rId2"/>
              </a:rPr>
              <a:t>https://play.grafana.org/</a:t>
            </a:r>
            <a:r>
              <a:rPr lang="en-US" sz="3200" dirty="0"/>
              <a:t> 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Grafana?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A707A-13F8-43B6-8293-6B1BB3A61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8EFA8-9534-4C37-8665-429749F42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0042" cy="5528766"/>
          </a:xfrm>
        </p:spPr>
        <p:txBody>
          <a:bodyPr>
            <a:normAutofit/>
          </a:bodyPr>
          <a:lstStyle/>
          <a:p>
            <a:pPr>
              <a:lnSpc>
                <a:spcPct val="101000"/>
              </a:lnSpc>
            </a:pPr>
            <a:r>
              <a:rPr lang="en-US" sz="3500" dirty="0"/>
              <a:t> Grafana </a:t>
            </a:r>
            <a:r>
              <a:rPr lang="en-US" sz="3500" b="1" dirty="0">
                <a:solidFill>
                  <a:schemeClr val="bg1"/>
                </a:solidFill>
              </a:rPr>
              <a:t>dashboard</a:t>
            </a:r>
            <a:r>
              <a:rPr lang="en-US" sz="3500" dirty="0"/>
              <a:t> == a </a:t>
            </a:r>
            <a:r>
              <a:rPr lang="en-US" sz="3500" b="1" dirty="0">
                <a:solidFill>
                  <a:schemeClr val="bg1"/>
                </a:solidFill>
              </a:rPr>
              <a:t>collection of panels </a:t>
            </a:r>
            <a:r>
              <a:rPr lang="en-US" sz="3500" dirty="0"/>
              <a:t>that </a:t>
            </a:r>
            <a:r>
              <a:rPr lang="en-US" sz="3500" b="1" dirty="0">
                <a:solidFill>
                  <a:schemeClr val="bg1"/>
                </a:solidFill>
              </a:rPr>
              <a:t>display data</a:t>
            </a:r>
            <a:br>
              <a:rPr lang="en-US" sz="3500" dirty="0">
                <a:solidFill>
                  <a:schemeClr val="bg1"/>
                </a:solidFill>
              </a:rPr>
            </a:b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/>
              <a:t>from one or more </a:t>
            </a:r>
            <a:r>
              <a:rPr lang="en-US" sz="3500" b="1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47F4ED-C4D6-46BE-B5CD-01220032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F896B-A1DA-4DA2-8E35-A759CD11D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8500" y="2529000"/>
            <a:ext cx="8055000" cy="3828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2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A707A-13F8-43B6-8293-6B1BB3A61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8EFA8-9534-4C37-8665-429749F42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1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Panel</a:t>
            </a:r>
            <a:r>
              <a:rPr lang="en-US" sz="3500" dirty="0"/>
              <a:t> == a </a:t>
            </a:r>
            <a:r>
              <a:rPr lang="en-US" sz="3500" b="1" dirty="0">
                <a:solidFill>
                  <a:schemeClr val="bg1"/>
                </a:solidFill>
              </a:rPr>
              <a:t>visualization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of a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metric</a:t>
            </a:r>
            <a:r>
              <a:rPr lang="en-US" sz="3500" dirty="0"/>
              <a:t> </a:t>
            </a:r>
            <a:br>
              <a:rPr lang="en-US" sz="3500" dirty="0"/>
            </a:br>
            <a:r>
              <a:rPr lang="en-US" sz="3500" dirty="0"/>
              <a:t>or set of metrics</a:t>
            </a:r>
          </a:p>
          <a:p>
            <a:pPr lvl="1">
              <a:lnSpc>
                <a:spcPct val="101000"/>
              </a:lnSpc>
              <a:buClr>
                <a:schemeClr val="tx1"/>
              </a:buClr>
            </a:pPr>
            <a:r>
              <a:rPr lang="en-US" sz="3300" dirty="0"/>
              <a:t>Types</a:t>
            </a:r>
          </a:p>
          <a:p>
            <a:pPr lvl="2">
              <a:lnSpc>
                <a:spcPct val="101000"/>
              </a:lnSpc>
              <a:buClr>
                <a:schemeClr val="tx1"/>
              </a:buClr>
            </a:pPr>
            <a:r>
              <a:rPr lang="en-US" sz="3000" dirty="0"/>
              <a:t>Graphs</a:t>
            </a:r>
          </a:p>
          <a:p>
            <a:pPr lvl="2">
              <a:lnSpc>
                <a:spcPct val="101000"/>
              </a:lnSpc>
              <a:buClr>
                <a:schemeClr val="tx1"/>
              </a:buClr>
            </a:pPr>
            <a:r>
              <a:rPr lang="en-US" sz="3000" dirty="0"/>
              <a:t>Tables</a:t>
            </a:r>
          </a:p>
          <a:p>
            <a:pPr lvl="2">
              <a:lnSpc>
                <a:spcPct val="101000"/>
              </a:lnSpc>
              <a:buClr>
                <a:schemeClr val="tx1"/>
              </a:buClr>
            </a:pPr>
            <a:r>
              <a:rPr lang="en-US" sz="3000" dirty="0"/>
              <a:t>Gauges</a:t>
            </a:r>
          </a:p>
          <a:p>
            <a:pPr lvl="2">
              <a:lnSpc>
                <a:spcPct val="101000"/>
              </a:lnSpc>
              <a:buClr>
                <a:schemeClr val="tx1"/>
              </a:buClr>
            </a:pPr>
            <a:r>
              <a:rPr lang="en-US" sz="3000" noProof="1"/>
              <a:t>Singlestat</a:t>
            </a:r>
            <a:endParaRPr lang="en-US" sz="3000" dirty="0"/>
          </a:p>
          <a:p>
            <a:pPr marL="360363" lvl="1">
              <a:lnSpc>
                <a:spcPct val="101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Panels </a:t>
            </a:r>
            <a:r>
              <a:rPr lang="en-US" sz="3500" dirty="0"/>
              <a:t>connect via query to a </a:t>
            </a:r>
            <a:r>
              <a:rPr lang="en-US" sz="3500" b="1" dirty="0">
                <a:solidFill>
                  <a:schemeClr val="bg1"/>
                </a:solidFill>
              </a:rPr>
              <a:t>data source </a:t>
            </a:r>
            <a:r>
              <a:rPr lang="en-US" sz="3500" dirty="0"/>
              <a:t>that you want to </a:t>
            </a:r>
            <a:r>
              <a:rPr lang="en-US" sz="3500" b="1" dirty="0">
                <a:solidFill>
                  <a:schemeClr val="bg1"/>
                </a:solidFill>
              </a:rPr>
              <a:t>visualize</a:t>
            </a:r>
          </a:p>
          <a:p>
            <a:pPr marL="360363" lvl="1">
              <a:lnSpc>
                <a:spcPct val="101000"/>
              </a:lnSpc>
              <a:buClr>
                <a:schemeClr val="tx1"/>
              </a:buClr>
            </a:pPr>
            <a:r>
              <a:rPr lang="en-US" sz="3500" dirty="0"/>
              <a:t>Grafana provides many </a:t>
            </a:r>
            <a:r>
              <a:rPr lang="en-US" sz="3500" b="1" dirty="0">
                <a:solidFill>
                  <a:schemeClr val="bg1"/>
                </a:solidFill>
              </a:rPr>
              <a:t>options </a:t>
            </a:r>
            <a:r>
              <a:rPr lang="en-US" sz="3500" dirty="0"/>
              <a:t>for customizing the way</a:t>
            </a:r>
            <a:r>
              <a:rPr lang="en-US" sz="3500" b="1" dirty="0">
                <a:solidFill>
                  <a:schemeClr val="bg1"/>
                </a:solidFill>
              </a:rPr>
              <a:t> data is displayed in a panel</a:t>
            </a:r>
          </a:p>
          <a:p>
            <a:pPr marL="360363" lvl="1">
              <a:lnSpc>
                <a:spcPct val="101000"/>
              </a:lnSpc>
              <a:buClr>
                <a:schemeClr val="tx1"/>
              </a:buClr>
            </a:pPr>
            <a:r>
              <a:rPr lang="en-US" sz="3500" dirty="0"/>
              <a:t>There are </a:t>
            </a:r>
            <a:r>
              <a:rPr lang="en-US" sz="3500" b="1" dirty="0">
                <a:solidFill>
                  <a:schemeClr val="bg1"/>
                </a:solidFill>
              </a:rPr>
              <a:t>different panel layout </a:t>
            </a:r>
            <a:r>
              <a:rPr lang="en-US" sz="3500" dirty="0"/>
              <a:t>options for customizing dashboards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47F4ED-C4D6-46BE-B5CD-01220032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EFBE31-A430-4164-BEA6-B70FD8A8C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90" y="1218229"/>
            <a:ext cx="5355000" cy="2975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96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305814B-5F9E-427C-9A99-9CC0A1EB2E6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168431"/>
          </a:xfrm>
        </p:spPr>
        <p:txBody>
          <a:bodyPr/>
          <a:lstStyle/>
          <a:p>
            <a:r>
              <a:rPr lang="en-US" sz="3600"/>
              <a:t>Install Grafana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4363" y="4509000"/>
            <a:ext cx="10963275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85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305814B-5F9E-427C-9A99-9CC0A1EB2E6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168431"/>
          </a:xfrm>
        </p:spPr>
        <p:txBody>
          <a:bodyPr/>
          <a:lstStyle/>
          <a:p>
            <a:r>
              <a:rPr lang="en-US" sz="3600" dirty="0"/>
              <a:t>Grafana and Prometheus:</a:t>
            </a:r>
            <a:br>
              <a:rPr lang="en-US" sz="3600" dirty="0"/>
            </a:br>
            <a:r>
              <a:rPr lang="en-US" sz="3600" dirty="0"/>
              <a:t>Visualize Metrics in a Dashboard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4363" y="4509000"/>
            <a:ext cx="10963275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164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18AA3-30B4-4AF9-A4E7-6FBDA0776C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Flexible search and monitoring solution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9772FF-6E35-4840-A09E-922A1A3F368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Elastic Stack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92B15-7C06-426F-9A9F-9DFC34D1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39" y="1269000"/>
            <a:ext cx="2517321" cy="25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49325" y="1257411"/>
            <a:ext cx="10321675" cy="554658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7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Elastic Stack</a:t>
            </a:r>
            <a:endParaRPr lang="en-US" sz="3400" dirty="0"/>
          </a:p>
          <a:p>
            <a:pPr lvl="1">
              <a:lnSpc>
                <a:spcPct val="97000"/>
              </a:lnSpc>
              <a:buClr>
                <a:schemeClr val="tx1"/>
              </a:buClr>
            </a:pPr>
            <a:r>
              <a:rPr lang="en-US" sz="3200" dirty="0"/>
              <a:t>Set of open-source products, designed to </a:t>
            </a:r>
          </a:p>
          <a:p>
            <a:pPr lvl="2">
              <a:lnSpc>
                <a:spcPct val="97000"/>
              </a:lnSpc>
              <a:buClr>
                <a:schemeClr val="tx1"/>
              </a:buClr>
            </a:pPr>
            <a:r>
              <a:rPr lang="en-US" sz="3000" dirty="0"/>
              <a:t>Help users </a:t>
            </a:r>
            <a:r>
              <a:rPr lang="en-US" sz="3000" b="1" dirty="0">
                <a:solidFill>
                  <a:schemeClr val="bg1"/>
                </a:solidFill>
              </a:rPr>
              <a:t>take data in any kind of format from any type of source </a:t>
            </a:r>
          </a:p>
          <a:p>
            <a:pPr lvl="2">
              <a:lnSpc>
                <a:spcPct val="97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Search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analyze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visualize</a:t>
            </a:r>
            <a:r>
              <a:rPr lang="en-US" sz="3000" dirty="0"/>
              <a:t> this data</a:t>
            </a:r>
          </a:p>
          <a:p>
            <a:pPr marL="360363" lvl="1">
              <a:lnSpc>
                <a:spcPct val="97000"/>
              </a:lnSpc>
              <a:buClr>
                <a:schemeClr val="tx1"/>
              </a:buClr>
            </a:pPr>
            <a:r>
              <a:rPr lang="en-US" sz="3400" dirty="0"/>
              <a:t>Enables</a:t>
            </a:r>
            <a:r>
              <a:rPr lang="en-US" sz="3400" b="1" dirty="0">
                <a:solidFill>
                  <a:schemeClr val="bg1"/>
                </a:solidFill>
              </a:rPr>
              <a:t> log management</a:t>
            </a:r>
            <a:r>
              <a:rPr lang="en-US" sz="3400" dirty="0"/>
              <a:t>,</a:t>
            </a:r>
            <a:r>
              <a:rPr lang="en-US" sz="3400" b="1" dirty="0">
                <a:solidFill>
                  <a:schemeClr val="bg1"/>
                </a:solidFill>
              </a:rPr>
              <a:t> monitoring </a:t>
            </a:r>
            <a:r>
              <a:rPr lang="en-US" sz="3400" dirty="0"/>
              <a:t>and</a:t>
            </a:r>
            <a:r>
              <a:rPr lang="en-US" sz="3400" b="1" dirty="0">
                <a:solidFill>
                  <a:schemeClr val="bg1"/>
                </a:solidFill>
              </a:rPr>
              <a:t> analysis</a:t>
            </a:r>
          </a:p>
          <a:p>
            <a:pPr marL="812801" lvl="2">
              <a:lnSpc>
                <a:spcPct val="97000"/>
              </a:lnSpc>
              <a:buClr>
                <a:schemeClr val="tx1"/>
              </a:buClr>
            </a:pPr>
            <a:r>
              <a:rPr lang="en-US" sz="3200" dirty="0"/>
              <a:t>Detects anomalies in app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Elastic Stack?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97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Elasticsearch</a:t>
            </a:r>
          </a:p>
          <a:p>
            <a:pPr lvl="1">
              <a:lnSpc>
                <a:spcPct val="97000"/>
              </a:lnSpc>
              <a:buClr>
                <a:schemeClr val="tx1"/>
              </a:buClr>
            </a:pPr>
            <a:r>
              <a:rPr lang="en-US" sz="3000" dirty="0"/>
              <a:t>Log management</a:t>
            </a:r>
          </a:p>
          <a:p>
            <a:pPr>
              <a:lnSpc>
                <a:spcPct val="97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Logstash</a:t>
            </a:r>
          </a:p>
          <a:p>
            <a:pPr lvl="1">
              <a:lnSpc>
                <a:spcPct val="97000"/>
              </a:lnSpc>
              <a:buClr>
                <a:schemeClr val="tx1"/>
              </a:buClr>
            </a:pPr>
            <a:r>
              <a:rPr lang="en-US" sz="3000" dirty="0"/>
              <a:t>Centralizing, transforming and storing logs</a:t>
            </a:r>
          </a:p>
          <a:p>
            <a:pPr>
              <a:lnSpc>
                <a:spcPct val="97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Kibana</a:t>
            </a:r>
          </a:p>
          <a:p>
            <a:pPr lvl="1">
              <a:lnSpc>
                <a:spcPct val="97000"/>
              </a:lnSpc>
              <a:buClr>
                <a:schemeClr val="tx1"/>
              </a:buClr>
            </a:pPr>
            <a:r>
              <a:rPr lang="en-US" sz="3000" dirty="0"/>
              <a:t>Visualizing and exploring data, using dashboards</a:t>
            </a:r>
          </a:p>
          <a:p>
            <a:pPr lvl="1">
              <a:lnSpc>
                <a:spcPct val="97000"/>
              </a:lnSpc>
              <a:buClr>
                <a:schemeClr val="tx1"/>
              </a:buClr>
            </a:pPr>
            <a:r>
              <a:rPr lang="en-US" sz="3000" dirty="0"/>
              <a:t>Enables system performance monitoring</a:t>
            </a:r>
          </a:p>
          <a:p>
            <a:pPr marL="360363" lvl="1">
              <a:lnSpc>
                <a:spcPct val="97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Beats</a:t>
            </a:r>
          </a:p>
          <a:p>
            <a:pPr marL="812801" lvl="2">
              <a:lnSpc>
                <a:spcPct val="97000"/>
              </a:lnSpc>
              <a:buClr>
                <a:schemeClr val="tx1"/>
              </a:buClr>
            </a:pPr>
            <a:r>
              <a:rPr lang="en-US" sz="3000" dirty="0"/>
              <a:t>Collect and send various types of data from servers, systems and apps to different destinations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31522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13505" y="1268761"/>
            <a:ext cx="9167496" cy="548848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668307"/>
              <a:ext cx="86850" cy="4572644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871086" y="1495156"/>
            <a:ext cx="8284914" cy="5158070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667" indent="-358667" latinLnBrk="0">
              <a:lnSpc>
                <a:spcPct val="98000"/>
              </a:lnSpc>
              <a:buClr>
                <a:schemeClr val="bg2"/>
              </a:buClr>
            </a:pPr>
            <a:r>
              <a:rPr lang="en-US" sz="2500" b="1" dirty="0">
                <a:solidFill>
                  <a:schemeClr val="bg1"/>
                </a:solidFill>
              </a:rPr>
              <a:t>Application</a:t>
            </a: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b="1" dirty="0">
                <a:solidFill>
                  <a:schemeClr val="bg1"/>
                </a:solidFill>
              </a:rPr>
              <a:t>monitoring</a:t>
            </a: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bg2"/>
                </a:solidFill>
              </a:rPr>
              <a:t>tracks and measures performance, availability and user experience</a:t>
            </a:r>
            <a:r>
              <a:rPr lang="en-US" sz="2500" b="1" dirty="0">
                <a:solidFill>
                  <a:schemeClr val="bg2"/>
                </a:solidFill>
              </a:rPr>
              <a:t> </a:t>
            </a:r>
            <a:r>
              <a:rPr lang="en-US" sz="2500" dirty="0">
                <a:solidFill>
                  <a:schemeClr val="bg2"/>
                </a:solidFill>
              </a:rPr>
              <a:t>of software</a:t>
            </a:r>
            <a:r>
              <a:rPr lang="bg-BG" sz="2500" dirty="0">
                <a:solidFill>
                  <a:schemeClr val="bg2"/>
                </a:solidFill>
              </a:rPr>
              <a:t> </a:t>
            </a:r>
            <a:r>
              <a:rPr lang="en-US" sz="2500" dirty="0">
                <a:solidFill>
                  <a:schemeClr val="bg2"/>
                </a:solidFill>
              </a:rPr>
              <a:t>apps</a:t>
            </a:r>
          </a:p>
          <a:p>
            <a:pPr marL="358667" indent="-358667" latinLnBrk="0">
              <a:lnSpc>
                <a:spcPct val="98000"/>
              </a:lnSpc>
              <a:buClr>
                <a:schemeClr val="bg2"/>
              </a:buClr>
            </a:pPr>
            <a:r>
              <a:rPr lang="en-US" sz="2500" dirty="0">
                <a:solidFill>
                  <a:schemeClr val="bg2"/>
                </a:solidFill>
              </a:rPr>
              <a:t>The </a:t>
            </a:r>
            <a:r>
              <a:rPr lang="en-US" sz="2500" b="1" dirty="0">
                <a:solidFill>
                  <a:schemeClr val="bg1"/>
                </a:solidFill>
              </a:rPr>
              <a:t>Prometheus</a:t>
            </a: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b="1" dirty="0">
                <a:solidFill>
                  <a:schemeClr val="bg1"/>
                </a:solidFill>
              </a:rPr>
              <a:t>monitoring</a:t>
            </a: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b="1" dirty="0">
                <a:solidFill>
                  <a:schemeClr val="bg1"/>
                </a:solidFill>
              </a:rPr>
              <a:t>tool</a:t>
            </a: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>
                <a:solidFill>
                  <a:schemeClr val="bg2"/>
                </a:solidFill>
              </a:rPr>
              <a:t>stores metrics</a:t>
            </a:r>
          </a:p>
          <a:p>
            <a:pPr marL="358667" indent="-358667" latinLnBrk="0">
              <a:lnSpc>
                <a:spcPct val="98000"/>
              </a:lnSpc>
              <a:buClr>
                <a:schemeClr val="bg2"/>
              </a:buClr>
            </a:pPr>
            <a:r>
              <a:rPr lang="en-US" sz="2500" b="1" dirty="0">
                <a:solidFill>
                  <a:schemeClr val="bg1"/>
                </a:solidFill>
              </a:rPr>
              <a:t>Alerting</a:t>
            </a:r>
            <a:r>
              <a:rPr lang="en-US" sz="2500" dirty="0">
                <a:solidFill>
                  <a:schemeClr val="bg2"/>
                </a:solidFill>
              </a:rPr>
              <a:t> in a monitoring system takes action based on metric value changes</a:t>
            </a:r>
          </a:p>
          <a:p>
            <a:pPr marL="358667" indent="-358667" latinLnBrk="0">
              <a:lnSpc>
                <a:spcPct val="98000"/>
              </a:lnSpc>
              <a:buClr>
                <a:schemeClr val="bg2"/>
              </a:buClr>
            </a:pPr>
            <a:r>
              <a:rPr lang="en-US" sz="2500" b="1" dirty="0">
                <a:solidFill>
                  <a:schemeClr val="bg1"/>
                </a:solidFill>
              </a:rPr>
              <a:t>Alertmanager</a:t>
            </a:r>
            <a:r>
              <a:rPr lang="en-US" sz="2500" dirty="0">
                <a:solidFill>
                  <a:schemeClr val="bg2"/>
                </a:solidFill>
              </a:rPr>
              <a:t> manages and routes </a:t>
            </a:r>
            <a:r>
              <a:rPr lang="en-US" sz="2500" b="1" dirty="0">
                <a:solidFill>
                  <a:schemeClr val="bg1"/>
                </a:solidFill>
              </a:rPr>
              <a:t>Prometheus</a:t>
            </a:r>
            <a:r>
              <a:rPr lang="en-US" sz="25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b="1" dirty="0">
                <a:solidFill>
                  <a:schemeClr val="bg1"/>
                </a:solidFill>
              </a:rPr>
              <a:t>alerts</a:t>
            </a:r>
          </a:p>
          <a:p>
            <a:pPr marL="358667" indent="-358667" latinLnBrk="0">
              <a:lnSpc>
                <a:spcPct val="98000"/>
              </a:lnSpc>
              <a:buClr>
                <a:schemeClr val="bg2"/>
              </a:buClr>
            </a:pPr>
            <a:r>
              <a:rPr lang="en-US" sz="2500" b="1" dirty="0">
                <a:solidFill>
                  <a:schemeClr val="bg1"/>
                </a:solidFill>
              </a:rPr>
              <a:t>Grafana</a:t>
            </a:r>
            <a:r>
              <a:rPr lang="en-US" sz="2500" dirty="0">
                <a:solidFill>
                  <a:schemeClr val="bg2"/>
                </a:solidFill>
              </a:rPr>
              <a:t> offers real-time visualization and analysis of Prometheus </a:t>
            </a:r>
            <a:r>
              <a:rPr lang="en-US" sz="2500" b="1" dirty="0">
                <a:solidFill>
                  <a:schemeClr val="bg1"/>
                </a:solidFill>
              </a:rPr>
              <a:t>data</a:t>
            </a:r>
          </a:p>
          <a:p>
            <a:pPr marL="358667" indent="-358667" latinLnBrk="0">
              <a:lnSpc>
                <a:spcPct val="98000"/>
              </a:lnSpc>
              <a:buClr>
                <a:schemeClr val="bg2"/>
              </a:buClr>
            </a:pPr>
            <a:r>
              <a:rPr lang="en-US" sz="2500" b="1" dirty="0" err="1">
                <a:solidFill>
                  <a:schemeClr val="bg1"/>
                </a:solidFill>
              </a:rPr>
              <a:t>ElasticStack</a:t>
            </a:r>
            <a:r>
              <a:rPr lang="en-US" sz="2500" b="1" dirty="0">
                <a:solidFill>
                  <a:schemeClr val="bg1"/>
                </a:solidFill>
              </a:rPr>
              <a:t> </a:t>
            </a:r>
            <a:r>
              <a:rPr lang="en-US" sz="2500" dirty="0">
                <a:solidFill>
                  <a:schemeClr val="bg2"/>
                </a:solidFill>
              </a:rPr>
              <a:t>is a powerful set of tools for collecting, storing and analyzing data, providing monitoring of apps and systems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42364992-A9E2-44C3-B793-B3EA2F67C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88384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FB18C-A8F4-40F6-979E-E02A7BF804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20675" y="3617103"/>
            <a:ext cx="2882677" cy="31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E9CEB0-3565-4D82-8389-E6FE61E7B61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App Monitoring</a:t>
            </a:r>
          </a:p>
        </p:txBody>
      </p:sp>
      <p:pic>
        <p:nvPicPr>
          <p:cNvPr id="17" name="Graphic 16" descr="Research with solid fill">
            <a:extLst>
              <a:ext uri="{FF2B5EF4-FFF2-40B4-BE49-F238E27FC236}">
                <a16:creationId xmlns:a16="http://schemas.microsoft.com/office/drawing/2014/main" id="{604A8190-AE35-410D-A52E-0FD6E9E3F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000" y="158400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A picture containing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42D0DF7-E76D-D3CD-565E-82F437070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52" y="3222129"/>
            <a:ext cx="2399079" cy="1395031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29C58C09-F0C6-1EC1-98F3-C17679D99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18" y="1540961"/>
            <a:ext cx="3171334" cy="1374001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hlinkClick r:id="rId7"/>
            <a:extLst>
              <a:ext uri="{FF2B5EF4-FFF2-40B4-BE49-F238E27FC236}">
                <a16:creationId xmlns:a16="http://schemas.microsoft.com/office/drawing/2014/main" id="{0E321D4C-15EA-80AF-F2D1-84CF70EF35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3525923" y="1636302"/>
            <a:ext cx="3218139" cy="1098830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1BBA2A48-9C92-DDDE-EB02-827350BBA7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8" y="2825162"/>
            <a:ext cx="2672099" cy="123701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E329FF98-9309-6F05-7413-9BBED74AF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6" y="1700071"/>
            <a:ext cx="2956026" cy="1020064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3"/>
            <a:extLst>
              <a:ext uri="{FF2B5EF4-FFF2-40B4-BE49-F238E27FC236}">
                <a16:creationId xmlns:a16="http://schemas.microsoft.com/office/drawing/2014/main" id="{315D200A-F76C-25DF-37B7-3CD7E7D0DF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2" y="5409955"/>
            <a:ext cx="2888606" cy="651406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3452E366-249B-1897-755B-66A1902909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207" y="2784654"/>
            <a:ext cx="2502846" cy="1751992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hlinkClick r:id="rId17"/>
            <a:extLst>
              <a:ext uri="{FF2B5EF4-FFF2-40B4-BE49-F238E27FC236}">
                <a16:creationId xmlns:a16="http://schemas.microsoft.com/office/drawing/2014/main" id="{5BA4E905-5CBE-FD72-EBC0-7145D31817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84" y="1497340"/>
            <a:ext cx="2487027" cy="1658017"/>
          </a:xfrm>
          <a:prstGeom prst="rect">
            <a:avLst/>
          </a:prstGeom>
        </p:spPr>
      </p:pic>
      <p:pic>
        <p:nvPicPr>
          <p:cNvPr id="9" name="Picture 8">
            <a:hlinkClick r:id="rId19"/>
            <a:extLst>
              <a:ext uri="{FF2B5EF4-FFF2-40B4-BE49-F238E27FC236}">
                <a16:creationId xmlns:a16="http://schemas.microsoft.com/office/drawing/2014/main" id="{BE0BF91B-0811-20F3-C779-1DFA0B363C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5" y="3782977"/>
            <a:ext cx="3384648" cy="3384648"/>
          </a:xfrm>
          <a:prstGeom prst="rect">
            <a:avLst/>
          </a:prstGeom>
        </p:spPr>
      </p:pic>
      <p:pic>
        <p:nvPicPr>
          <p:cNvPr id="11" name="Picture 10">
            <a:hlinkClick r:id="rId21"/>
            <a:extLst>
              <a:ext uri="{FF2B5EF4-FFF2-40B4-BE49-F238E27FC236}">
                <a16:creationId xmlns:a16="http://schemas.microsoft.com/office/drawing/2014/main" id="{F8277CF8-CD6F-1248-4605-6D353438FAE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3463865" y="3020223"/>
            <a:ext cx="3092395" cy="1627409"/>
          </a:xfrm>
          <a:prstGeom prst="rect">
            <a:avLst/>
          </a:prstGeom>
        </p:spPr>
      </p:pic>
      <p:pic>
        <p:nvPicPr>
          <p:cNvPr id="13" name="Picture 12">
            <a:hlinkClick r:id="rId23"/>
            <a:extLst>
              <a:ext uri="{FF2B5EF4-FFF2-40B4-BE49-F238E27FC236}">
                <a16:creationId xmlns:a16="http://schemas.microsoft.com/office/drawing/2014/main" id="{37384EE4-2541-7F77-20C2-5C79AA90C7D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421290" y="4234901"/>
            <a:ext cx="3011398" cy="936998"/>
          </a:xfrm>
          <a:prstGeom prst="rect">
            <a:avLst/>
          </a:prstGeom>
        </p:spPr>
      </p:pic>
      <p:pic>
        <p:nvPicPr>
          <p:cNvPr id="15" name="Picture 14">
            <a:hlinkClick r:id="rId25"/>
            <a:extLst>
              <a:ext uri="{FF2B5EF4-FFF2-40B4-BE49-F238E27FC236}">
                <a16:creationId xmlns:a16="http://schemas.microsoft.com/office/drawing/2014/main" id="{5F6294B5-4B89-9EBD-0440-6D894325EC0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029418" y="4913870"/>
            <a:ext cx="4127432" cy="13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5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1653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/>
              <a:t>This course (slides, examples, demos, exercises, homework, documents, videos and other assets) is </a:t>
            </a:r>
            <a:r>
              <a:rPr lang="en-US" b="1"/>
              <a:t>copyrighted content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/>
              <a:t>© SoftUni – </a:t>
            </a:r>
            <a:r>
              <a:rPr lang="en-US">
                <a:hlinkClick r:id="rId3"/>
              </a:rPr>
              <a:t>https://about.softuni.bg/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© Software University – </a:t>
            </a:r>
            <a:r>
              <a:rPr lang="en-US">
                <a:hlinkClick r:id="rId4"/>
              </a:rPr>
              <a:t>https://softuni.bg</a:t>
            </a:r>
            <a:endParaRPr lang="bg-BG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License</a:t>
            </a:r>
            <a:endParaRPr lang="bg-BG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3360" y="6507000"/>
            <a:ext cx="477084" cy="162000"/>
          </a:xfrm>
        </p:spPr>
        <p:txBody>
          <a:bodyPr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500" y="1179513"/>
            <a:ext cx="8694738" cy="54895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/>
              <a:t>Software University Foundation</a:t>
            </a:r>
            <a:endParaRPr lang="bg-BG" sz="320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/>
              <a:t>Software University Forums</a:t>
            </a:r>
          </a:p>
          <a:p>
            <a:pPr lvl="1"/>
            <a:r>
              <a:rPr lang="en-US" sz="300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1520A-55F5-40B1-8B66-885B78468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2314" y="1237792"/>
            <a:ext cx="10028686" cy="5476208"/>
          </a:xfrm>
        </p:spPr>
        <p:txBody>
          <a:bodyPr>
            <a:normAutofit lnSpcReduction="10000"/>
          </a:bodyPr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Application monitoring</a:t>
            </a:r>
          </a:p>
          <a:p>
            <a:pPr lvl="1">
              <a:lnSpc>
                <a:spcPct val="114000"/>
              </a:lnSpc>
              <a:buClr>
                <a:schemeClr val="tx1"/>
              </a:buClr>
            </a:pPr>
            <a:r>
              <a:rPr lang="en-US" sz="3000" dirty="0"/>
              <a:t>The process of </a:t>
            </a:r>
            <a:r>
              <a:rPr lang="en-US" sz="3000" b="1" dirty="0">
                <a:solidFill>
                  <a:schemeClr val="bg1"/>
                </a:solidFill>
              </a:rPr>
              <a:t>tracking and measuring </a:t>
            </a:r>
            <a:r>
              <a:rPr lang="en-US" sz="3000" dirty="0"/>
              <a:t>the performance, availability and user experience of software application in </a:t>
            </a:r>
            <a:r>
              <a:rPr lang="en-US" sz="3000" b="1" dirty="0">
                <a:solidFill>
                  <a:schemeClr val="bg1"/>
                </a:solidFill>
              </a:rPr>
              <a:t>real time</a:t>
            </a:r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sz="3200" dirty="0"/>
              <a:t>Goal </a:t>
            </a:r>
          </a:p>
          <a:p>
            <a:pPr lvl="1">
              <a:lnSpc>
                <a:spcPct val="114000"/>
              </a:lnSpc>
              <a:buClr>
                <a:schemeClr val="tx1"/>
              </a:buClr>
            </a:pPr>
            <a:r>
              <a:rPr lang="en-US" sz="3000" dirty="0"/>
              <a:t>Ensure that </a:t>
            </a:r>
            <a:r>
              <a:rPr lang="en-US" sz="3000" b="1" dirty="0">
                <a:solidFill>
                  <a:schemeClr val="bg1"/>
                </a:solidFill>
              </a:rPr>
              <a:t>apps are running smoothly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bg1"/>
                </a:solidFill>
              </a:rPr>
              <a:t>identify and resolve </a:t>
            </a:r>
            <a:r>
              <a:rPr lang="en-US" sz="3000" dirty="0"/>
              <a:t>any</a:t>
            </a:r>
            <a:r>
              <a:rPr lang="en-US" sz="3000" b="1" dirty="0">
                <a:solidFill>
                  <a:schemeClr val="bg1"/>
                </a:solidFill>
              </a:rPr>
              <a:t> performance or availability issues</a:t>
            </a:r>
            <a:endParaRPr lang="en-US" sz="3000" b="1" dirty="0"/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Application monitoring </a:t>
            </a:r>
            <a:r>
              <a:rPr lang="en-US" sz="3200" dirty="0"/>
              <a:t>is not an easy job due to the dynamic nature of cloud environments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E7941-4F89-476A-9565-118EAF99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Application Monitoring?</a:t>
            </a:r>
          </a:p>
        </p:txBody>
      </p:sp>
    </p:spTree>
    <p:extLst>
      <p:ext uri="{BB962C8B-B14F-4D97-AF65-F5344CB8AC3E}">
        <p14:creationId xmlns:p14="http://schemas.microsoft.com/office/powerpoint/2010/main" val="129879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66742C-76D7-4F27-95FE-9EC3B6C53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5448E-9A94-4597-842A-00DE19171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337" y="1196125"/>
            <a:ext cx="11930091" cy="55611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sz="3700" b="1" dirty="0">
                <a:solidFill>
                  <a:schemeClr val="bg1"/>
                </a:solidFill>
              </a:rPr>
              <a:t>Application monitoring </a:t>
            </a:r>
            <a:r>
              <a:rPr lang="en-US" sz="3700" dirty="0"/>
              <a:t>involves</a:t>
            </a:r>
            <a:r>
              <a:rPr lang="en-US" sz="3700" dirty="0">
                <a:solidFill>
                  <a:srgbClr val="374151"/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collecting metrics and other data </a:t>
            </a:r>
            <a:r>
              <a:rPr lang="en-US" sz="3700" dirty="0"/>
              <a:t>related to the performance of the app and the </a:t>
            </a:r>
            <a:br>
              <a:rPr lang="en-US" sz="3700" dirty="0"/>
            </a:br>
            <a:r>
              <a:rPr lang="en-US" sz="3700" dirty="0"/>
              <a:t>overall infrastructure</a:t>
            </a:r>
          </a:p>
          <a:p>
            <a:pPr lvl="1">
              <a:lnSpc>
                <a:spcPct val="114000"/>
              </a:lnSpc>
              <a:buClr>
                <a:schemeClr val="tx1"/>
              </a:buClr>
            </a:pPr>
            <a:r>
              <a:rPr lang="en-US" sz="3500" dirty="0"/>
              <a:t>This can include information such as CPU and memory usage, network traffic, etc. </a:t>
            </a:r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sz="3700" dirty="0"/>
              <a:t>When data is collected, it can be</a:t>
            </a:r>
            <a:r>
              <a:rPr lang="en-US" sz="3700" dirty="0">
                <a:solidFill>
                  <a:srgbClr val="374151"/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analyzed</a:t>
            </a:r>
            <a:r>
              <a:rPr lang="en-US" sz="3700" dirty="0">
                <a:solidFill>
                  <a:srgbClr val="374151"/>
                </a:solidFill>
              </a:rPr>
              <a:t> </a:t>
            </a:r>
            <a:r>
              <a:rPr lang="en-US" sz="3700" dirty="0"/>
              <a:t>to</a:t>
            </a:r>
            <a:r>
              <a:rPr lang="en-US" sz="3700" dirty="0">
                <a:solidFill>
                  <a:srgbClr val="374151"/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indicate issues </a:t>
            </a:r>
            <a:br>
              <a:rPr lang="en-US" sz="3700" dirty="0">
                <a:solidFill>
                  <a:srgbClr val="374151"/>
                </a:solidFill>
              </a:rPr>
            </a:br>
            <a:r>
              <a:rPr lang="en-US" sz="3700" dirty="0"/>
              <a:t>or</a:t>
            </a:r>
            <a:r>
              <a:rPr lang="en-US" sz="3700" dirty="0">
                <a:solidFill>
                  <a:srgbClr val="374151"/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potential problems</a:t>
            </a:r>
          </a:p>
          <a:p>
            <a:pPr>
              <a:lnSpc>
                <a:spcPct val="114000"/>
              </a:lnSpc>
              <a:buClr>
                <a:schemeClr val="tx1"/>
              </a:buClr>
            </a:pPr>
            <a:r>
              <a:rPr lang="en-US" sz="3700" b="1" dirty="0">
                <a:solidFill>
                  <a:schemeClr val="bg1"/>
                </a:solidFill>
              </a:rPr>
              <a:t>Alerts</a:t>
            </a:r>
            <a:r>
              <a:rPr lang="en-US" sz="3700" dirty="0">
                <a:solidFill>
                  <a:srgbClr val="374151"/>
                </a:solidFill>
              </a:rPr>
              <a:t> </a:t>
            </a:r>
            <a:r>
              <a:rPr lang="en-US" sz="3700" dirty="0"/>
              <a:t>can be set up to </a:t>
            </a:r>
            <a:r>
              <a:rPr lang="en-US" sz="3700" b="1" dirty="0">
                <a:solidFill>
                  <a:schemeClr val="bg1"/>
                </a:solidFill>
              </a:rPr>
              <a:t>notify </a:t>
            </a:r>
            <a:r>
              <a:rPr lang="en-US" sz="3700" dirty="0"/>
              <a:t>when</a:t>
            </a:r>
            <a:r>
              <a:rPr lang="en-US" sz="3700" dirty="0">
                <a:solidFill>
                  <a:srgbClr val="374151"/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thresholds are exceeded </a:t>
            </a:r>
            <a:br>
              <a:rPr lang="en-US" sz="3700" b="1" dirty="0">
                <a:solidFill>
                  <a:schemeClr val="bg1"/>
                </a:solidFill>
              </a:rPr>
            </a:br>
            <a:r>
              <a:rPr lang="en-US" sz="3700" dirty="0"/>
              <a:t>or</a:t>
            </a:r>
            <a:r>
              <a:rPr lang="en-US" sz="3700" dirty="0">
                <a:solidFill>
                  <a:srgbClr val="374151"/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specific events occur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0402C3-EE37-42C7-84DC-2F031D51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Monitoring Metrics and Data</a:t>
            </a:r>
          </a:p>
        </p:txBody>
      </p:sp>
    </p:spTree>
    <p:extLst>
      <p:ext uri="{BB962C8B-B14F-4D97-AF65-F5344CB8AC3E}">
        <p14:creationId xmlns:p14="http://schemas.microsoft.com/office/powerpoint/2010/main" val="30259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09BDC-1B2A-4FDA-83A1-5B618AE46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9378B-74B7-4396-B75B-370D7D15E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Uptime </a:t>
            </a:r>
            <a:r>
              <a:rPr lang="en-US" sz="3400" dirty="0"/>
              <a:t>/</a:t>
            </a:r>
            <a:r>
              <a:rPr lang="en-US" sz="3400" b="1" dirty="0">
                <a:solidFill>
                  <a:schemeClr val="bg1"/>
                </a:solidFill>
              </a:rPr>
              <a:t> availability monitoring</a:t>
            </a:r>
            <a:endParaRPr lang="bg-BG" sz="3400" dirty="0"/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en-US" sz="3200" dirty="0"/>
              <a:t>Continuously poll the app to confirm that it</a:t>
            </a:r>
            <a:r>
              <a:rPr lang="bg-BG" sz="3200" dirty="0"/>
              <a:t>'</a:t>
            </a:r>
            <a:r>
              <a:rPr lang="en-US" sz="3200" dirty="0"/>
              <a:t>s up and responding to the requests it receives</a:t>
            </a:r>
          </a:p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Performance monitoring</a:t>
            </a:r>
            <a:endParaRPr lang="en-US" sz="3400" dirty="0"/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en-US" sz="3200" dirty="0"/>
              <a:t>Ensure your software launches fast and responds to commands in a timely manner</a:t>
            </a:r>
          </a:p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Error monitoring</a:t>
            </a:r>
            <a:endParaRPr lang="en-US" sz="3400" dirty="0"/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en-US" sz="3200" dirty="0"/>
              <a:t>Keep an eye on errors and their frequency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0B89B1-650E-46A1-8365-4C54FA7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App Monitoring</a:t>
            </a:r>
          </a:p>
        </p:txBody>
      </p:sp>
    </p:spTree>
    <p:extLst>
      <p:ext uri="{BB962C8B-B14F-4D97-AF65-F5344CB8AC3E}">
        <p14:creationId xmlns:p14="http://schemas.microsoft.com/office/powerpoint/2010/main" val="346135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09BDC-1B2A-4FDA-83A1-5B618AE46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9378B-74B7-4396-B75B-370D7D15E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Log monitoring</a:t>
            </a:r>
            <a:endParaRPr lang="en-US" sz="3400" dirty="0"/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en-US" sz="3200" dirty="0"/>
              <a:t>Collect and analyze logs from various sources</a:t>
            </a:r>
          </a:p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Database monitoring</a:t>
            </a:r>
            <a:endParaRPr lang="en-US" sz="3400" dirty="0"/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en-US" sz="3200" dirty="0"/>
              <a:t>Examine the communication between the app and its database, as well as the database performance </a:t>
            </a:r>
          </a:p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Security monitoring</a:t>
            </a:r>
            <a:endParaRPr lang="en-US" sz="3400" dirty="0"/>
          </a:p>
          <a:p>
            <a:pPr lvl="1">
              <a:lnSpc>
                <a:spcPct val="95000"/>
              </a:lnSpc>
              <a:buClr>
                <a:schemeClr val="tx1"/>
              </a:buClr>
            </a:pPr>
            <a:r>
              <a:rPr lang="en-US" sz="3200" dirty="0"/>
              <a:t>Look out for malware signatures and flag anomalous or suspicious 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0B89B1-650E-46A1-8365-4C54FA7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App Monitoring</a:t>
            </a:r>
          </a:p>
        </p:txBody>
      </p:sp>
    </p:spTree>
    <p:extLst>
      <p:ext uri="{BB962C8B-B14F-4D97-AF65-F5344CB8AC3E}">
        <p14:creationId xmlns:p14="http://schemas.microsoft.com/office/powerpoint/2010/main" val="42113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92A3D-EAE2-D228-04EF-AE54FFC5C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B5C1-C782-C5FA-DC84-A1D89AD797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562628" cy="5528766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Software monitoring rooms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Network Operations Centers</a:t>
            </a:r>
            <a:r>
              <a:rPr lang="en-US" sz="3200" dirty="0"/>
              <a:t>) are facilities, where engineers monitor and manage software systems and networks</a:t>
            </a:r>
          </a:p>
          <a:p>
            <a:pPr>
              <a:lnSpc>
                <a:spcPct val="115000"/>
              </a:lnSpc>
              <a:buClr>
                <a:schemeClr val="tx1"/>
              </a:buClr>
            </a:pPr>
            <a:r>
              <a:rPr lang="en-US" sz="3200" dirty="0"/>
              <a:t>Engineers typically use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sz="3000" dirty="0"/>
              <a:t>Large </a:t>
            </a:r>
            <a:r>
              <a:rPr lang="en-US" sz="3000" b="1" dirty="0">
                <a:solidFill>
                  <a:schemeClr val="bg1"/>
                </a:solidFill>
              </a:rPr>
              <a:t>screens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/>
              <a:t>to monitor the systems health in real-time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Alarms</a:t>
            </a:r>
            <a:r>
              <a:rPr lang="en-US" sz="3000" dirty="0"/>
              <a:t> in case of emergency / downtime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Notifications</a:t>
            </a:r>
            <a:r>
              <a:rPr lang="en-US" sz="3000" dirty="0"/>
              <a:t>: Slack / SMS / email / phone calls /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D72238-E0C6-BA15-D1A0-DFDBB179B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Rooms</a:t>
            </a:r>
          </a:p>
        </p:txBody>
      </p:sp>
    </p:spTree>
    <p:extLst>
      <p:ext uri="{BB962C8B-B14F-4D97-AF65-F5344CB8AC3E}">
        <p14:creationId xmlns:p14="http://schemas.microsoft.com/office/powerpoint/2010/main" val="27641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13569</TotalTime>
  <Words>1726</Words>
  <Application>Microsoft Office PowerPoint</Application>
  <PresentationFormat>Widescreen</PresentationFormat>
  <Paragraphs>256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</vt:lpstr>
      <vt:lpstr>App Monitoring</vt:lpstr>
      <vt:lpstr>Have a Question?</vt:lpstr>
      <vt:lpstr>Table of Content</vt:lpstr>
      <vt:lpstr>App Monitoring</vt:lpstr>
      <vt:lpstr>What is Application Monitoring?</vt:lpstr>
      <vt:lpstr>App Monitoring Metrics and Data</vt:lpstr>
      <vt:lpstr>Types of App Monitoring</vt:lpstr>
      <vt:lpstr>Types of App Monitoring</vt:lpstr>
      <vt:lpstr>Monitoring Rooms</vt:lpstr>
      <vt:lpstr>App Monitoring Tools – Prometheus + Grafana</vt:lpstr>
      <vt:lpstr>More App Monitoring Tools</vt:lpstr>
      <vt:lpstr>Prometheus</vt:lpstr>
      <vt:lpstr>What is Prometheus?</vt:lpstr>
      <vt:lpstr>How Does Prometheus Work?</vt:lpstr>
      <vt:lpstr>How to Extract App Metrics for Prometheus?</vt:lpstr>
      <vt:lpstr>Prometheus Data Model</vt:lpstr>
      <vt:lpstr>Metric Types</vt:lpstr>
      <vt:lpstr>Metric Types</vt:lpstr>
      <vt:lpstr>Components</vt:lpstr>
      <vt:lpstr>Components</vt:lpstr>
      <vt:lpstr>Prometheus Configuration</vt:lpstr>
      <vt:lpstr>Live Demo</vt:lpstr>
      <vt:lpstr>Live Demo</vt:lpstr>
      <vt:lpstr>Alerting</vt:lpstr>
      <vt:lpstr>Alerting and Alertmanager</vt:lpstr>
      <vt:lpstr>Alerting with Alertmanager</vt:lpstr>
      <vt:lpstr>Alertmanager Configuration</vt:lpstr>
      <vt:lpstr>Live Demo</vt:lpstr>
      <vt:lpstr>Live Demo</vt:lpstr>
      <vt:lpstr>Grafana</vt:lpstr>
      <vt:lpstr>What is Grafana?</vt:lpstr>
      <vt:lpstr>Dashboards</vt:lpstr>
      <vt:lpstr>Panels</vt:lpstr>
      <vt:lpstr>Live Demo</vt:lpstr>
      <vt:lpstr>Live Demo</vt:lpstr>
      <vt:lpstr>Elastic Stack</vt:lpstr>
      <vt:lpstr>What is Elastic Stack?</vt:lpstr>
      <vt:lpstr>Components</vt:lpstr>
      <vt:lpstr>Summary</vt:lpstr>
      <vt:lpstr>PowerPoint Presentation</vt:lpstr>
      <vt:lpstr>SoftUni Diamond Partners</vt:lpstr>
      <vt:lpstr>License</vt:lpstr>
      <vt:lpstr>Trainings @ Software University (SoftUni)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Monitoring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Miroslava Dimitrova</cp:lastModifiedBy>
  <cp:revision>457</cp:revision>
  <dcterms:created xsi:type="dcterms:W3CDTF">2018-05-23T13:08:44Z</dcterms:created>
  <dcterms:modified xsi:type="dcterms:W3CDTF">2024-03-24T07:48:02Z</dcterms:modified>
  <cp:category>computer programming;programming;software development;software engineering</cp:category>
</cp:coreProperties>
</file>